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 id="2147483657" r:id="rId2"/>
  </p:sldMasterIdLst>
  <p:notesMasterIdLst>
    <p:notesMasterId r:id="rId15"/>
  </p:notesMasterIdLst>
  <p:sldIdLst>
    <p:sldId id="258" r:id="rId3"/>
    <p:sldId id="292" r:id="rId4"/>
    <p:sldId id="315" r:id="rId5"/>
    <p:sldId id="318" r:id="rId6"/>
    <p:sldId id="294" r:id="rId7"/>
    <p:sldId id="319" r:id="rId8"/>
    <p:sldId id="298" r:id="rId9"/>
    <p:sldId id="324" r:id="rId10"/>
    <p:sldId id="317" r:id="rId11"/>
    <p:sldId id="321" r:id="rId12"/>
    <p:sldId id="322" r:id="rId13"/>
    <p:sldId id="282" r:id="rId14"/>
  </p:sldIdLst>
  <p:sldSz cx="9144000" cy="5141913"/>
  <p:notesSz cx="6858000" cy="9144000"/>
  <p:embeddedFontLst>
    <p:embeddedFont>
      <p:font typeface="Cambria Math" panose="02040503050406030204" pitchFamily="18" charset="0"/>
      <p:regular r:id="rId16"/>
    </p:embeddedFont>
    <p:embeddedFont>
      <p:font typeface="Impact" panose="020B0806030902050204" pitchFamily="34" charset="0"/>
      <p:regular r:id="rId17"/>
    </p:embeddedFont>
    <p:embeddedFont>
      <p:font typeface="等线" panose="02010600030101010101" pitchFamily="2" charset="-122"/>
      <p:regular r:id="rId18"/>
      <p:bold r:id="rId19"/>
    </p:embeddedFont>
    <p:embeddedFont>
      <p:font typeface="仿宋" panose="02010609060101010101" pitchFamily="49" charset="-122"/>
      <p:regular r:id="rId20"/>
    </p:embeddedFont>
    <p:embeddedFont>
      <p:font typeface="仿宋" panose="02010609060101010101" pitchFamily="49" charset="-122"/>
      <p:regular r:id="rId20"/>
    </p:embeddedFont>
    <p:embeddedFont>
      <p:font typeface="微软雅黑" panose="020B0503020204020204" pitchFamily="34" charset="-122"/>
      <p:regular r:id="rId21"/>
      <p:bold r:id="rId22"/>
    </p:embeddedFont>
  </p:embeddedFontLst>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研究背景" id="{3FF4F499-C3BC-4049-BD9C-2E8ED5FE9848}">
          <p14:sldIdLst>
            <p14:sldId id="258"/>
            <p14:sldId id="292"/>
            <p14:sldId id="315"/>
          </p14:sldIdLst>
        </p14:section>
        <p14:section name="needed" id="{BC39AD76-433E-446A-A17A-F4A69A313E76}">
          <p14:sldIdLst>
            <p14:sldId id="318"/>
            <p14:sldId id="294"/>
            <p14:sldId id="319"/>
            <p14:sldId id="298"/>
            <p14:sldId id="324"/>
            <p14:sldId id="317"/>
            <p14:sldId id="321"/>
            <p14:sldId id="322"/>
            <p14:sldId id="282"/>
          </p14:sldIdLst>
        </p14:section>
      </p14:sectionLst>
    </p:ext>
    <p:ext uri="{EFAFB233-063F-42B5-8137-9DF3F51BA10A}">
      <p15:sldGuideLst xmlns:p15="http://schemas.microsoft.com/office/powerpoint/2012/main">
        <p15:guide id="1" orient="horz" pos="1620"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BB5"/>
    <a:srgbClr val="2C763A"/>
    <a:srgbClr val="605E5F"/>
    <a:srgbClr val="FFFFFF"/>
    <a:srgbClr val="BC1E24"/>
    <a:srgbClr val="354454"/>
    <a:srgbClr val="56677A"/>
    <a:srgbClr val="F0F1F3"/>
    <a:srgbClr val="8B9CAF"/>
    <a:srgbClr val="6A7F9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859225-0E89-4700-96FF-DC098D87795D}" v="252" dt="2024-04-02T02:00:22.435"/>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921" autoAdjust="0"/>
    <p:restoredTop sz="78994" autoAdjust="0"/>
  </p:normalViewPr>
  <p:slideViewPr>
    <p:cSldViewPr showGuides="1">
      <p:cViewPr varScale="1">
        <p:scale>
          <a:sx n="112" d="100"/>
          <a:sy n="112" d="100"/>
        </p:scale>
        <p:origin x="1108" y="7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tags" Target="tags/tag1.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D851A6-0E57-4F08-8F18-4063E67D8C77}" type="datetimeFigureOut">
              <a:rPr lang="zh-CN" altLang="en-US" smtClean="0"/>
              <a:t>2024/4/7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0B2117-38C4-4C7F-A953-332D93835715}" type="slidenum">
              <a:rPr lang="zh-CN" altLang="en-US" smtClean="0"/>
              <a:t>‹#›</a:t>
            </a:fld>
            <a:endParaRPr lang="zh-CN" altLang="en-US"/>
          </a:p>
        </p:txBody>
      </p:sp>
    </p:spTree>
    <p:extLst>
      <p:ext uri="{BB962C8B-B14F-4D97-AF65-F5344CB8AC3E}">
        <p14:creationId xmlns:p14="http://schemas.microsoft.com/office/powerpoint/2010/main" val="38676018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C0B2117-38C4-4C7F-A953-332D93835715}" type="slidenum">
              <a:rPr lang="zh-CN" altLang="en-US" smtClean="0"/>
              <a:t>1</a:t>
            </a:fld>
            <a:endParaRPr lang="zh-CN" altLang="en-US"/>
          </a:p>
        </p:txBody>
      </p:sp>
    </p:spTree>
    <p:extLst>
      <p:ext uri="{BB962C8B-B14F-4D97-AF65-F5344CB8AC3E}">
        <p14:creationId xmlns:p14="http://schemas.microsoft.com/office/powerpoint/2010/main" val="2114751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10</a:t>
            </a:fld>
            <a:endParaRPr lang="zh-CN" altLang="en-US"/>
          </a:p>
        </p:txBody>
      </p:sp>
    </p:spTree>
    <p:extLst>
      <p:ext uri="{BB962C8B-B14F-4D97-AF65-F5344CB8AC3E}">
        <p14:creationId xmlns:p14="http://schemas.microsoft.com/office/powerpoint/2010/main" val="13426742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11</a:t>
            </a:fld>
            <a:endParaRPr lang="zh-CN" altLang="en-US"/>
          </a:p>
        </p:txBody>
      </p:sp>
    </p:spTree>
    <p:extLst>
      <p:ext uri="{BB962C8B-B14F-4D97-AF65-F5344CB8AC3E}">
        <p14:creationId xmlns:p14="http://schemas.microsoft.com/office/powerpoint/2010/main" val="69626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目前最新的研究提出，在接收到一个如上图所</a:t>
            </a:r>
            <a:r>
              <a:rPr lang="zh-CN" altLang="en-US"/>
              <a:t>示的运动画面</a:t>
            </a:r>
            <a:r>
              <a:rPr lang="zh-CN" altLang="en-US" dirty="0"/>
              <a:t>之后，视觉系统会同时推断运动智能体受到的约束力</a:t>
            </a:r>
            <a:r>
              <a:rPr lang="en-US" altLang="zh-CN" dirty="0"/>
              <a:t>f</a:t>
            </a:r>
            <a:r>
              <a:rPr lang="zh-CN" altLang="en-US" dirty="0"/>
              <a:t>和意图控制力</a:t>
            </a:r>
            <a:r>
              <a:rPr lang="en-US" altLang="zh-CN" dirty="0"/>
              <a:t>τ</a:t>
            </a:r>
            <a:r>
              <a:rPr lang="zh-CN" altLang="en-US" dirty="0"/>
              <a:t>，进而推断出画面中是否有追逐运动</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但是之前的</a:t>
            </a:r>
            <a:r>
              <a:rPr lang="zh-CN" altLang="en-US" b="0" i="0" dirty="0">
                <a:solidFill>
                  <a:srgbClr val="000000"/>
                </a:solidFill>
                <a:effectLst/>
                <a:latin typeface="宋体" panose="02010600030101010101" pitchFamily="2" charset="-122"/>
                <a:ea typeface="宋体" panose="02010600030101010101" pitchFamily="2" charset="-122"/>
              </a:rPr>
              <a:t>模型，都是在物理环境这个参数恒定的情况下做的，我们不知道视觉系统是否同时对物理环境做出了联合推理</a:t>
            </a:r>
            <a:endParaRPr lang="en-US" altLang="zh-CN" b="0" i="0" dirty="0">
              <a:solidFill>
                <a:srgbClr val="000000"/>
              </a:solidFill>
              <a:effectLst/>
              <a:latin typeface="宋体" panose="02010600030101010101" pitchFamily="2" charset="-122"/>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solidFill>
                <a:srgbClr val="000000"/>
              </a:solidFill>
              <a:effectLst/>
              <a:latin typeface="宋体" panose="02010600030101010101" pitchFamily="2" charset="-122"/>
              <a:ea typeface="宋体" panose="02010600030101010101" pitchFamily="2"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solidFill>
                  <a:srgbClr val="000000"/>
                </a:solidFill>
                <a:effectLst/>
                <a:latin typeface="宋体" panose="02010600030101010101" pitchFamily="2" charset="-122"/>
                <a:ea typeface="宋体" panose="02010600030101010101" pitchFamily="2" charset="-122"/>
              </a:rPr>
              <a:t>而且，我们也不知道物理环境发生变化的时候，人要怎样知觉物理运动，如何去适应变化。</a:t>
            </a: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2</a:t>
            </a:fld>
            <a:endParaRPr lang="zh-CN" altLang="en-US"/>
          </a:p>
        </p:txBody>
      </p:sp>
    </p:spTree>
    <p:extLst>
      <p:ext uri="{BB962C8B-B14F-4D97-AF65-F5344CB8AC3E}">
        <p14:creationId xmlns:p14="http://schemas.microsoft.com/office/powerpoint/2010/main" val="1002285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仿宋" panose="02010609060101010101" pitchFamily="49" charset="-122"/>
                <a:ea typeface="仿宋" panose="02010609060101010101" pitchFamily="49" charset="-122"/>
              </a:rPr>
              <a:t>物理环境中最容易发生变化的就是摩擦力，不同地面上就会有不同的摩擦系数，且其他一般性阻力</a:t>
            </a:r>
            <a:r>
              <a:rPr lang="en-US" altLang="zh-CN" sz="1200" dirty="0">
                <a:latin typeface="仿宋" panose="02010609060101010101" pitchFamily="49" charset="-122"/>
                <a:ea typeface="仿宋" panose="02010609060101010101" pitchFamily="49" charset="-122"/>
              </a:rPr>
              <a:t>(</a:t>
            </a:r>
            <a:r>
              <a:rPr lang="zh-CN" altLang="en-US" sz="1200" dirty="0">
                <a:latin typeface="仿宋" panose="02010609060101010101" pitchFamily="49" charset="-122"/>
                <a:ea typeface="仿宋" panose="02010609060101010101" pitchFamily="49" charset="-122"/>
              </a:rPr>
              <a:t>如不可视的风阻</a:t>
            </a:r>
            <a:r>
              <a:rPr lang="en-US" altLang="zh-CN" sz="1200" dirty="0">
                <a:latin typeface="仿宋" panose="02010609060101010101" pitchFamily="49" charset="-122"/>
                <a:ea typeface="仿宋" panose="02010609060101010101" pitchFamily="49" charset="-122"/>
              </a:rPr>
              <a:t>)</a:t>
            </a:r>
            <a:r>
              <a:rPr lang="zh-CN" altLang="en-US" sz="1200" dirty="0">
                <a:latin typeface="仿宋" panose="02010609060101010101" pitchFamily="49" charset="-122"/>
                <a:ea typeface="仿宋" panose="02010609060101010101" pitchFamily="49" charset="-122"/>
              </a:rPr>
              <a:t>，物理上都可以等效成摩擦力</a:t>
            </a:r>
            <a:r>
              <a:rPr lang="en-US" altLang="zh-CN" sz="1200" dirty="0">
                <a:latin typeface="仿宋" panose="02010609060101010101" pitchFamily="49" charset="-122"/>
                <a:ea typeface="仿宋" panose="02010609060101010101" pitchFamily="49" charset="-122"/>
              </a:rPr>
              <a:t>(</a:t>
            </a:r>
            <a:r>
              <a:rPr lang="zh-CN" altLang="en-US" sz="1200" dirty="0">
                <a:latin typeface="仿宋" panose="02010609060101010101" pitchFamily="49" charset="-122"/>
                <a:ea typeface="仿宋" panose="02010609060101010101" pitchFamily="49" charset="-122"/>
              </a:rPr>
              <a:t>放到变化的常数</a:t>
            </a:r>
            <a:r>
              <a:rPr lang="en-US" altLang="zh-CN" sz="1200" dirty="0">
                <a:latin typeface="仿宋" panose="02010609060101010101" pitchFamily="49" charset="-122"/>
                <a:ea typeface="仿宋" panose="02010609060101010101" pitchFamily="49" charset="-122"/>
              </a:rPr>
              <a:t>c</a:t>
            </a:r>
            <a:r>
              <a:rPr lang="zh-CN" altLang="en-US" sz="1200" dirty="0">
                <a:latin typeface="仿宋" panose="02010609060101010101" pitchFamily="49" charset="-122"/>
                <a:ea typeface="仿宋" panose="02010609060101010101" pitchFamily="49" charset="-122"/>
              </a:rPr>
              <a:t>里</a:t>
            </a:r>
            <a:r>
              <a:rPr lang="en-US" altLang="zh-CN" sz="1200" dirty="0">
                <a:latin typeface="仿宋" panose="02010609060101010101" pitchFamily="49" charset="-122"/>
                <a:ea typeface="仿宋" panose="02010609060101010101" pitchFamily="49" charset="-122"/>
              </a:rPr>
              <a:t>)</a:t>
            </a:r>
            <a:endParaRPr lang="zh-CN" altLang="en-US" sz="1200" dirty="0">
              <a:latin typeface="仿宋" panose="02010609060101010101" pitchFamily="49" charset="-122"/>
              <a:ea typeface="仿宋" panose="02010609060101010101" pitchFamily="49" charset="-122"/>
            </a:endParaRPr>
          </a:p>
          <a:p>
            <a:endParaRPr lang="zh-CN" altLang="en-US"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3</a:t>
            </a:fld>
            <a:endParaRPr lang="zh-CN" altLang="en-US"/>
          </a:p>
        </p:txBody>
      </p:sp>
    </p:spTree>
    <p:extLst>
      <p:ext uri="{BB962C8B-B14F-4D97-AF65-F5344CB8AC3E}">
        <p14:creationId xmlns:p14="http://schemas.microsoft.com/office/powerpoint/2010/main" val="188036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为了研究物理环境的作用并排除约束力的干扰，我采用了传统的狼羊追逐范式。</a:t>
            </a:r>
            <a:endParaRPr lang="en-US" altLang="zh-CN" dirty="0"/>
          </a:p>
          <a:p>
            <a:endParaRPr lang="en-US" altLang="zh-CN" dirty="0"/>
          </a:p>
          <a:p>
            <a:r>
              <a:rPr lang="zh-CN" altLang="en-US" dirty="0"/>
              <a:t>这个范式有两个任务，第一个追逐意图感知任务，被试需要判断图中是否存在追逐运动，如果存在且判断准确，被试需要找出狼和羊，这个实验研究运动知觉的准度；</a:t>
            </a:r>
            <a:endParaRPr lang="en-US" altLang="zh-CN" dirty="0"/>
          </a:p>
          <a:p>
            <a:endParaRPr lang="en-US" altLang="zh-CN" dirty="0"/>
          </a:p>
          <a:p>
            <a:r>
              <a:rPr lang="zh-CN" altLang="en-US" dirty="0"/>
              <a:t>第二个</a:t>
            </a:r>
            <a:r>
              <a:rPr lang="zh-CN" altLang="en-US" sz="1200" dirty="0">
                <a:latin typeface="仿宋" panose="02010609060101010101" pitchFamily="49" charset="-122"/>
                <a:ea typeface="仿宋" panose="02010609060101010101" pitchFamily="49" charset="-122"/>
              </a:rPr>
              <a:t>追逐轨迹预测任务</a:t>
            </a:r>
            <a:r>
              <a:rPr lang="zh-CN" altLang="en-US" dirty="0"/>
              <a:t>会呈现一段狼追羊的视频，追逐</a:t>
            </a:r>
            <a:r>
              <a:rPr lang="en-US" altLang="zh-CN" dirty="0"/>
              <a:t>4s</a:t>
            </a:r>
            <a:r>
              <a:rPr lang="zh-CN" altLang="en-US" dirty="0"/>
              <a:t>之后狼消失但运动继续，再过</a:t>
            </a:r>
            <a:r>
              <a:rPr lang="en-US" altLang="zh-CN" dirty="0"/>
              <a:t>2s</a:t>
            </a:r>
            <a:r>
              <a:rPr lang="zh-CN" altLang="en-US" dirty="0"/>
              <a:t>，被试需要预测此时狼的位置，这个实验研究运动知觉的精度</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4</a:t>
            </a:fld>
            <a:endParaRPr lang="zh-CN" altLang="en-US"/>
          </a:p>
        </p:txBody>
      </p:sp>
    </p:spTree>
    <p:extLst>
      <p:ext uri="{BB962C8B-B14F-4D97-AF65-F5344CB8AC3E}">
        <p14:creationId xmlns:p14="http://schemas.microsoft.com/office/powerpoint/2010/main" val="2807871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被试需要观看这样一个智能体的运动材料，当画面停止的时候，被试需要判断是否存在追逐运动，并收到判断是否正确的反馈</a:t>
            </a:r>
            <a:endParaRPr lang="en-US" altLang="zh-CN" dirty="0"/>
          </a:p>
          <a:p>
            <a:endParaRPr lang="en-US" altLang="zh-CN" dirty="0"/>
          </a:p>
          <a:p>
            <a:r>
              <a:rPr lang="zh-CN" altLang="en-US" dirty="0"/>
              <a:t>如果被试正确识别出追逐运动，那么接下来需要被试用鼠标找出画面中的狼和羊</a:t>
            </a:r>
            <a:endParaRPr lang="en-US" altLang="zh-CN" dirty="0"/>
          </a:p>
          <a:p>
            <a:endParaRPr lang="en-US" altLang="zh-CN" dirty="0"/>
          </a:p>
          <a:p>
            <a:endParaRPr lang="en-US" altLang="zh-CN"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5</a:t>
            </a:fld>
            <a:endParaRPr lang="zh-CN" altLang="en-US"/>
          </a:p>
        </p:txBody>
      </p:sp>
    </p:spTree>
    <p:extLst>
      <p:ext uri="{BB962C8B-B14F-4D97-AF65-F5344CB8AC3E}">
        <p14:creationId xmlns:p14="http://schemas.microsoft.com/office/powerpoint/2010/main" val="19743719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6</a:t>
            </a:fld>
            <a:endParaRPr lang="zh-CN" altLang="en-US"/>
          </a:p>
        </p:txBody>
      </p:sp>
    </p:spTree>
    <p:extLst>
      <p:ext uri="{BB962C8B-B14F-4D97-AF65-F5344CB8AC3E}">
        <p14:creationId xmlns:p14="http://schemas.microsoft.com/office/powerpoint/2010/main" val="34001125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不仅研究运动觉知的精度，还研究不同的物理环境下，被试预测追逐轨迹的关注对象是否相同</a:t>
            </a:r>
            <a:endParaRPr lang="en-US" altLang="zh-CN"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7</a:t>
            </a:fld>
            <a:endParaRPr lang="zh-CN" altLang="en-US"/>
          </a:p>
        </p:txBody>
      </p:sp>
    </p:spTree>
    <p:extLst>
      <p:ext uri="{BB962C8B-B14F-4D97-AF65-F5344CB8AC3E}">
        <p14:creationId xmlns:p14="http://schemas.microsoft.com/office/powerpoint/2010/main" val="34294129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C0B2117-38C4-4C7F-A953-332D93835715}" type="slidenum">
              <a:rPr lang="zh-CN" altLang="en-US" smtClean="0"/>
              <a:t>8</a:t>
            </a:fld>
            <a:endParaRPr lang="zh-CN" altLang="en-US"/>
          </a:p>
        </p:txBody>
      </p:sp>
    </p:spTree>
    <p:extLst>
      <p:ext uri="{BB962C8B-B14F-4D97-AF65-F5344CB8AC3E}">
        <p14:creationId xmlns:p14="http://schemas.microsoft.com/office/powerpoint/2010/main" val="3330375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假设通过实验一我们发现视觉系统确实会对物理环境和追逐意图做出联合推理，</a:t>
            </a:r>
            <a:endParaRPr lang="en-US" altLang="zh-CN" dirty="0"/>
          </a:p>
          <a:p>
            <a:endParaRPr lang="en-US" altLang="zh-CN" dirty="0"/>
          </a:p>
          <a:p>
            <a:r>
              <a:rPr lang="zh-CN" altLang="en-US" dirty="0"/>
              <a:t>那么在此基础上，我想知道物理环境变化的时候，这种联合推理能力是否具有稳定性，视觉系统能否快速适应物理环境的变化</a:t>
            </a:r>
          </a:p>
        </p:txBody>
      </p:sp>
      <p:sp>
        <p:nvSpPr>
          <p:cNvPr id="4" name="灯片编号占位符 3"/>
          <p:cNvSpPr>
            <a:spLocks noGrp="1"/>
          </p:cNvSpPr>
          <p:nvPr>
            <p:ph type="sldNum" sz="quarter" idx="5"/>
          </p:nvPr>
        </p:nvSpPr>
        <p:spPr/>
        <p:txBody>
          <a:bodyPr/>
          <a:lstStyle/>
          <a:p>
            <a:fld id="{5C0B2117-38C4-4C7F-A953-332D93835715}" type="slidenum">
              <a:rPr lang="zh-CN" altLang="en-US" smtClean="0"/>
              <a:t>9</a:t>
            </a:fld>
            <a:endParaRPr lang="zh-CN" altLang="en-US"/>
          </a:p>
        </p:txBody>
      </p:sp>
    </p:spTree>
    <p:extLst>
      <p:ext uri="{BB962C8B-B14F-4D97-AF65-F5344CB8AC3E}">
        <p14:creationId xmlns:p14="http://schemas.microsoft.com/office/powerpoint/2010/main" val="29151436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42D035A6-15F2-B0B6-14C6-0412F28EA9BC}"/>
              </a:ext>
            </a:extLst>
          </p:cNvPr>
          <p:cNvSpPr/>
          <p:nvPr userDrawn="1"/>
        </p:nvSpPr>
        <p:spPr>
          <a:xfrm>
            <a:off x="-1293548" y="-34516"/>
            <a:ext cx="1279524" cy="5141913"/>
          </a:xfrm>
          <a:prstGeom prst="rect">
            <a:avLst/>
          </a:prstGeom>
          <a:solidFill>
            <a:srgbClr val="54667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extLst>
    <p:ext uri="{DCECCB84-F9BA-43D5-87BE-67443E8EF086}">
      <p15:sldGuideLst xmlns:p15="http://schemas.microsoft.com/office/powerpoint/2012/main">
        <p15:guide id="1" orient="horz" pos="1619">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15"/>
            <a:ext cx="2057400" cy="438729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15"/>
            <a:ext cx="6019800" cy="438729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pPr/>
              <a:t>2024/4/7</a:t>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20777898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61866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9" name="矩形 8"/>
          <p:cNvSpPr/>
          <p:nvPr userDrawn="1"/>
        </p:nvSpPr>
        <p:spPr>
          <a:xfrm>
            <a:off x="-379932" y="-34516"/>
            <a:ext cx="1279524" cy="5141913"/>
          </a:xfrm>
          <a:prstGeom prst="rect">
            <a:avLst/>
          </a:prstGeom>
          <a:solidFill>
            <a:srgbClr val="54667A">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a:cxnSpLocks/>
          </p:cNvCxnSpPr>
          <p:nvPr userDrawn="1"/>
        </p:nvCxnSpPr>
        <p:spPr>
          <a:xfrm>
            <a:off x="899592" y="568056"/>
            <a:ext cx="8244408" cy="0"/>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27642D03-8291-62DB-2E45-94183F73DB4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300192" y="122684"/>
            <a:ext cx="2088232" cy="363379"/>
          </a:xfrm>
          <a:prstGeom prst="rect">
            <a:avLst/>
          </a:prstGeom>
        </p:spPr>
      </p:pic>
    </p:spTree>
  </p:cSld>
  <p:clrMapOvr>
    <a:masterClrMapping/>
  </p:clrMapOvr>
  <p:extLst>
    <p:ext uri="{DCECCB84-F9BA-43D5-87BE-67443E8EF086}">
      <p15:sldGuideLst xmlns:p15="http://schemas.microsoft.com/office/powerpoint/2012/main">
        <p15:guide id="1" orient="horz" pos="1619">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extLst>
    <p:ext uri="{DCECCB84-F9BA-43D5-87BE-67443E8EF086}">
      <p15:sldGuideLst xmlns:p15="http://schemas.microsoft.com/office/powerpoint/2012/main">
        <p15:guide id="1" orient="horz" pos="1619"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479062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4219659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3285745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
        <p:nvSpPr>
          <p:cNvPr id="4" name="TextBox 3"/>
          <p:cNvSpPr txBox="1"/>
          <p:nvPr userDrawn="1"/>
        </p:nvSpPr>
        <p:spPr>
          <a:xfrm>
            <a:off x="1907704" y="4900798"/>
            <a:ext cx="1224136" cy="118430"/>
          </a:xfrm>
          <a:prstGeom prst="rect">
            <a:avLst/>
          </a:prstGeom>
          <a:noFill/>
        </p:spPr>
        <p:txBody>
          <a:bodyPr wrap="square" rtlCol="0">
            <a:spAutoFit/>
          </a:bodyPr>
          <a:lstStyle/>
          <a:p>
            <a:pPr>
              <a:lnSpc>
                <a:spcPct val="200000"/>
              </a:lnSpc>
            </a:pPr>
            <a:r>
              <a:rPr lang="en-US" altLang="zh-CN" sz="100" dirty="0">
                <a:solidFill>
                  <a:prstClr val="black"/>
                </a:solidFill>
                <a:latin typeface="微软雅黑" panose="020B0503020204020204" pitchFamily="34" charset="-122"/>
                <a:ea typeface="微软雅黑" panose="020B0503020204020204" pitchFamily="34" charset="-122"/>
                <a:hlinkClick r:id="rId2"/>
              </a:rPr>
              <a:t>PPT</a:t>
            </a:r>
            <a:r>
              <a:rPr lang="zh-CN" altLang="en-US" sz="100" dirty="0">
                <a:solidFill>
                  <a:prstClr val="black"/>
                </a:solidFill>
                <a:latin typeface="微软雅黑" panose="020B0503020204020204" pitchFamily="34" charset="-122"/>
                <a:ea typeface="微软雅黑" panose="020B0503020204020204" pitchFamily="34" charset="-122"/>
                <a:hlinkClick r:id="rId2"/>
              </a:rPr>
              <a:t>下载</a:t>
            </a:r>
            <a:r>
              <a:rPr lang="zh-CN" altLang="en-US" sz="100" dirty="0">
                <a:solidFill>
                  <a:prstClr val="black"/>
                </a:solidFill>
                <a:latin typeface="微软雅黑" panose="020B0503020204020204" pitchFamily="34" charset="-122"/>
                <a:ea typeface="微软雅黑" panose="020B0503020204020204" pitchFamily="34" charset="-122"/>
              </a:rPr>
              <a:t> </a:t>
            </a:r>
            <a:r>
              <a:rPr lang="en-US" altLang="zh-CN" sz="100" dirty="0">
                <a:solidFill>
                  <a:prstClr val="black"/>
                </a:solidFill>
                <a:latin typeface="微软雅黑" panose="020B0503020204020204" pitchFamily="34" charset="-122"/>
                <a:ea typeface="微软雅黑" panose="020B0503020204020204" pitchFamily="34" charset="-122"/>
              </a:rPr>
              <a:t>http://www.1ppt.com/xiazai/</a:t>
            </a:r>
          </a:p>
        </p:txBody>
      </p:sp>
    </p:spTree>
    <p:extLst>
      <p:ext uri="{BB962C8B-B14F-4D97-AF65-F5344CB8AC3E}">
        <p14:creationId xmlns:p14="http://schemas.microsoft.com/office/powerpoint/2010/main" val="35931567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7200" y="206375"/>
            <a:ext cx="8229600" cy="857250"/>
          </a:xfrm>
          <a:prstGeom prst="rect">
            <a:avLst/>
          </a:prstGeom>
        </p:spPr>
        <p:txBody>
          <a:bodyPr/>
          <a:lstStyle/>
          <a:p>
            <a:r>
              <a:rPr lang="zh-CN" altLang="en-US"/>
              <a:t>单击此处编辑母版标题样式</a:t>
            </a:r>
          </a:p>
        </p:txBody>
      </p:sp>
    </p:spTree>
    <p:extLst>
      <p:ext uri="{BB962C8B-B14F-4D97-AF65-F5344CB8AC3E}">
        <p14:creationId xmlns:p14="http://schemas.microsoft.com/office/powerpoint/2010/main" val="2251486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15"/>
            <a:ext cx="8229600" cy="856986"/>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457200" y="1199780"/>
            <a:ext cx="8229600" cy="33934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457200" y="4765792"/>
            <a:ext cx="2133600" cy="273759"/>
          </a:xfrm>
          <a:prstGeom prst="rect">
            <a:avLst/>
          </a:prstGeom>
        </p:spPr>
        <p:txBody>
          <a:bodyPr/>
          <a:lstStyle/>
          <a:p>
            <a:fld id="{2E3AAC11-D570-4EA9-AFC0-30FB72BA45EB}" type="datetimeFigureOut">
              <a:rPr lang="zh-CN" altLang="en-US" smtClean="0">
                <a:solidFill>
                  <a:prstClr val="black"/>
                </a:solidFill>
              </a:rPr>
              <a:pPr/>
              <a:t>2024/4/7</a:t>
            </a:fld>
            <a:endParaRPr lang="zh-CN" altLang="en-US">
              <a:solidFill>
                <a:prstClr val="black"/>
              </a:solidFill>
            </a:endParaRPr>
          </a:p>
        </p:txBody>
      </p:sp>
      <p:sp>
        <p:nvSpPr>
          <p:cNvPr id="5" name="页脚占位符 4"/>
          <p:cNvSpPr>
            <a:spLocks noGrp="1"/>
          </p:cNvSpPr>
          <p:nvPr>
            <p:ph type="ftr" sz="quarter" idx="11"/>
          </p:nvPr>
        </p:nvSpPr>
        <p:spPr>
          <a:xfrm>
            <a:off x="3124200" y="4765792"/>
            <a:ext cx="2895600" cy="273759"/>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6553200" y="4765792"/>
            <a:ext cx="2133600" cy="273759"/>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842513231"/>
      </p:ext>
    </p:extLst>
  </p:cSld>
  <p:clrMapOvr>
    <a:masterClrMapping/>
  </p:clrMapOvr>
  <p:extLst>
    <p:ext uri="{DCECCB84-F9BA-43D5-87BE-67443E8EF086}">
      <p15:sldGuideLst xmlns:p15="http://schemas.microsoft.com/office/powerpoint/2012/main">
        <p15:guide id="1" orient="horz" pos="1619"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0F1F3"/>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19">
          <p15:clr>
            <a:srgbClr val="F26B43"/>
          </p15:clr>
        </p15:guide>
        <p15:guide id="2" pos="288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92181801"/>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19"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0" y="0"/>
            <a:ext cx="9144000" cy="338708"/>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0" y="4515172"/>
            <a:ext cx="9144000" cy="626741"/>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1" name="直接连接符 60"/>
          <p:cNvCxnSpPr/>
          <p:nvPr/>
        </p:nvCxnSpPr>
        <p:spPr>
          <a:xfrm>
            <a:off x="1123351" y="2970843"/>
            <a:ext cx="6897298" cy="0"/>
          </a:xfrm>
          <a:prstGeom prst="line">
            <a:avLst/>
          </a:prstGeom>
          <a:noFill/>
          <a:ln w="28575" cap="flat" cmpd="sng" algn="ctr">
            <a:solidFill>
              <a:srgbClr val="4B6075"/>
            </a:solidFill>
            <a:prstDash val="solid"/>
            <a:miter lim="800000"/>
          </a:ln>
          <a:effectLst/>
        </p:spPr>
      </p:cxnSp>
      <p:grpSp>
        <p:nvGrpSpPr>
          <p:cNvPr id="65" name="组合 64"/>
          <p:cNvGrpSpPr/>
          <p:nvPr/>
        </p:nvGrpSpPr>
        <p:grpSpPr>
          <a:xfrm>
            <a:off x="2848703" y="3367622"/>
            <a:ext cx="231813" cy="231701"/>
            <a:chOff x="3785450" y="3161055"/>
            <a:chExt cx="504762" cy="504762"/>
          </a:xfrm>
        </p:grpSpPr>
        <p:sp>
          <p:nvSpPr>
            <p:cNvPr id="66" name="椭圆 65"/>
            <p:cNvSpPr/>
            <p:nvPr/>
          </p:nvSpPr>
          <p:spPr>
            <a:xfrm>
              <a:off x="3785450" y="3161055"/>
              <a:ext cx="504762" cy="504762"/>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a:cs typeface="+mn-cs"/>
              </a:endParaRPr>
            </a:p>
          </p:txBody>
        </p:sp>
        <p:sp>
          <p:nvSpPr>
            <p:cNvPr id="67" name="Freeform 96"/>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700" b="0" i="0" u="none" strike="noStrike" kern="0" cap="none" spc="0" normalizeH="0" baseline="0" noProof="0">
                <a:ln>
                  <a:noFill/>
                </a:ln>
                <a:solidFill>
                  <a:prstClr val="black"/>
                </a:solidFill>
                <a:effectLst/>
                <a:uLnTx/>
                <a:uFillTx/>
              </a:endParaRPr>
            </a:p>
          </p:txBody>
        </p:sp>
      </p:grpSp>
      <p:grpSp>
        <p:nvGrpSpPr>
          <p:cNvPr id="68" name="组合 67"/>
          <p:cNvGrpSpPr/>
          <p:nvPr/>
        </p:nvGrpSpPr>
        <p:grpSpPr>
          <a:xfrm>
            <a:off x="4792959" y="3367622"/>
            <a:ext cx="231813" cy="231701"/>
            <a:chOff x="6389502" y="5571667"/>
            <a:chExt cx="309030" cy="309030"/>
          </a:xfrm>
        </p:grpSpPr>
        <p:sp>
          <p:nvSpPr>
            <p:cNvPr id="69" name="椭圆 68"/>
            <p:cNvSpPr/>
            <p:nvPr/>
          </p:nvSpPr>
          <p:spPr>
            <a:xfrm>
              <a:off x="6389502" y="5571667"/>
              <a:ext cx="309030" cy="309030"/>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a:cs typeface="+mn-cs"/>
              </a:endParaRPr>
            </a:p>
          </p:txBody>
        </p:sp>
        <p:sp>
          <p:nvSpPr>
            <p:cNvPr id="70" name="Freeform 45"/>
            <p:cNvSpPr>
              <a:spLocks noChangeArrowheads="1"/>
            </p:cNvSpPr>
            <p:nvPr/>
          </p:nvSpPr>
          <p:spPr bwMode="auto">
            <a:xfrm>
              <a:off x="6455779" y="5631258"/>
              <a:ext cx="176475" cy="174932"/>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ysClr val="window" lastClr="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700" b="0" i="0" u="none" strike="noStrike" kern="0" cap="none" spc="0" normalizeH="0" baseline="0" noProof="0" dirty="0">
                <a:ln>
                  <a:noFill/>
                </a:ln>
                <a:solidFill>
                  <a:prstClr val="black"/>
                </a:solidFill>
                <a:effectLst/>
                <a:uLnTx/>
                <a:uFillTx/>
              </a:endParaRPr>
            </a:p>
          </p:txBody>
        </p:sp>
      </p:grpSp>
      <p:sp>
        <p:nvSpPr>
          <p:cNvPr id="71" name="TextBox 10"/>
          <p:cNvSpPr txBox="1"/>
          <p:nvPr/>
        </p:nvSpPr>
        <p:spPr>
          <a:xfrm>
            <a:off x="5024772" y="3364999"/>
            <a:ext cx="1215717" cy="253916"/>
          </a:xfrm>
          <a:prstGeom prst="rect">
            <a:avLst/>
          </a:prstGeom>
          <a:noFill/>
        </p:spPr>
        <p:txBody>
          <a:bodyPr wrap="none" lIns="68580" tIns="34290" rIns="68580" bIns="34290" rtlCol="0">
            <a:spAutoFit/>
          </a:bodyPr>
          <a:lstStyle/>
          <a:p>
            <a:pPr defTabSz="685800"/>
            <a:r>
              <a:rPr lang="zh-CN" altLang="en-US" sz="1200" dirty="0">
                <a:solidFill>
                  <a:srgbClr val="4B6075"/>
                </a:solidFill>
                <a:latin typeface="微软雅黑" panose="020B0503020204020204" pitchFamily="34" charset="-122"/>
                <a:ea typeface="微软雅黑" panose="020B0503020204020204" pitchFamily="34" charset="-122"/>
              </a:rPr>
              <a:t>负责人：毛沛炫</a:t>
            </a:r>
            <a:endParaRPr lang="en-US" altLang="zh-CN" sz="1200" dirty="0">
              <a:solidFill>
                <a:srgbClr val="4B6075"/>
              </a:solidFill>
              <a:latin typeface="微软雅黑" panose="020B0503020204020204" pitchFamily="34" charset="-122"/>
              <a:ea typeface="微软雅黑" panose="020B0503020204020204" pitchFamily="34" charset="-122"/>
            </a:endParaRPr>
          </a:p>
        </p:txBody>
      </p:sp>
      <p:sp>
        <p:nvSpPr>
          <p:cNvPr id="72" name="TextBox 11"/>
          <p:cNvSpPr txBox="1"/>
          <p:nvPr/>
        </p:nvSpPr>
        <p:spPr>
          <a:xfrm>
            <a:off x="3059832" y="3345016"/>
            <a:ext cx="1369606" cy="253916"/>
          </a:xfrm>
          <a:prstGeom prst="rect">
            <a:avLst/>
          </a:prstGeom>
          <a:noFill/>
        </p:spPr>
        <p:txBody>
          <a:bodyPr wrap="none" lIns="68580" tIns="34290" rIns="68580" bIns="34290" rtlCol="0">
            <a:spAutoFit/>
          </a:bodyPr>
          <a:lstStyle/>
          <a:p>
            <a:pPr defTabSz="685800"/>
            <a:r>
              <a:rPr lang="zh-CN" altLang="en-US" sz="1200" dirty="0">
                <a:solidFill>
                  <a:srgbClr val="4B6075"/>
                </a:solidFill>
                <a:latin typeface="微软雅黑" panose="020B0503020204020204" pitchFamily="34" charset="-122"/>
                <a:ea typeface="微软雅黑" panose="020B0503020204020204" pitchFamily="34" charset="-122"/>
              </a:rPr>
              <a:t>指导老师：周吉帆</a:t>
            </a:r>
          </a:p>
        </p:txBody>
      </p:sp>
      <p:grpSp>
        <p:nvGrpSpPr>
          <p:cNvPr id="18" name="组合 17">
            <a:extLst>
              <a:ext uri="{FF2B5EF4-FFF2-40B4-BE49-F238E27FC236}">
                <a16:creationId xmlns:a16="http://schemas.microsoft.com/office/drawing/2014/main" id="{256BFA5E-B609-980C-B92E-C7D2BE4D4B71}"/>
              </a:ext>
            </a:extLst>
          </p:cNvPr>
          <p:cNvGrpSpPr/>
          <p:nvPr/>
        </p:nvGrpSpPr>
        <p:grpSpPr>
          <a:xfrm>
            <a:off x="0" y="287994"/>
            <a:ext cx="9144000" cy="545068"/>
            <a:chOff x="1905" y="115353"/>
            <a:chExt cx="9144000" cy="545068"/>
          </a:xfrm>
        </p:grpSpPr>
        <p:sp>
          <p:nvSpPr>
            <p:cNvPr id="13" name="矩形 12">
              <a:extLst>
                <a:ext uri="{FF2B5EF4-FFF2-40B4-BE49-F238E27FC236}">
                  <a16:creationId xmlns:a16="http://schemas.microsoft.com/office/drawing/2014/main" id="{C40E2BC9-FF18-DB86-8B5F-6B2EF382FD24}"/>
                </a:ext>
              </a:extLst>
            </p:cNvPr>
            <p:cNvSpPr/>
            <p:nvPr/>
          </p:nvSpPr>
          <p:spPr>
            <a:xfrm>
              <a:off x="1905" y="115353"/>
              <a:ext cx="9144000" cy="363379"/>
            </a:xfrm>
            <a:prstGeom prst="rect">
              <a:avLst/>
            </a:prstGeom>
            <a:solidFill>
              <a:srgbClr val="F0F1F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16" name="图片 15">
              <a:extLst>
                <a:ext uri="{FF2B5EF4-FFF2-40B4-BE49-F238E27FC236}">
                  <a16:creationId xmlns:a16="http://schemas.microsoft.com/office/drawing/2014/main" id="{24D2CCC2-6F16-F2CA-106E-CB4EB705C78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3425" y="297042"/>
              <a:ext cx="2088232" cy="363379"/>
            </a:xfrm>
            <a:prstGeom prst="rect">
              <a:avLst/>
            </a:prstGeom>
          </p:spPr>
        </p:pic>
      </p:grpSp>
      <p:sp>
        <p:nvSpPr>
          <p:cNvPr id="17" name="文本框 16">
            <a:extLst>
              <a:ext uri="{FF2B5EF4-FFF2-40B4-BE49-F238E27FC236}">
                <a16:creationId xmlns:a16="http://schemas.microsoft.com/office/drawing/2014/main" id="{16E33369-50CB-C91F-FBE0-16230CFACA07}"/>
              </a:ext>
            </a:extLst>
          </p:cNvPr>
          <p:cNvSpPr txBox="1"/>
          <p:nvPr/>
        </p:nvSpPr>
        <p:spPr>
          <a:xfrm>
            <a:off x="2240741" y="1346820"/>
            <a:ext cx="4662518" cy="938719"/>
          </a:xfrm>
          <a:prstGeom prst="rect">
            <a:avLst/>
          </a:prstGeom>
          <a:noFill/>
        </p:spPr>
        <p:txBody>
          <a:bodyPr wrap="square" rtlCol="0">
            <a:spAutoFit/>
          </a:bodyPr>
          <a:lstStyle/>
          <a:p>
            <a:pPr algn="ctr">
              <a:lnSpc>
                <a:spcPts val="3300"/>
              </a:lnSpc>
            </a:pPr>
            <a:r>
              <a:rPr lang="zh-CN" altLang="en-US" sz="2800" dirty="0">
                <a:solidFill>
                  <a:srgbClr val="4B6075"/>
                </a:solidFill>
                <a:latin typeface="微软雅黑" panose="020B0503020204020204" pitchFamily="34" charset="-122"/>
                <a:ea typeface="微软雅黑" panose="020B0503020204020204" pitchFamily="34" charset="-122"/>
              </a:rPr>
              <a:t>物理环境变化对追逐运动</a:t>
            </a:r>
            <a:endParaRPr lang="en-US" altLang="zh-CN" sz="2800" dirty="0">
              <a:solidFill>
                <a:srgbClr val="4B6075"/>
              </a:solidFill>
              <a:latin typeface="微软雅黑" panose="020B0503020204020204" pitchFamily="34" charset="-122"/>
              <a:ea typeface="微软雅黑" panose="020B0503020204020204" pitchFamily="34" charset="-122"/>
            </a:endParaRPr>
          </a:p>
          <a:p>
            <a:pPr algn="ctr">
              <a:lnSpc>
                <a:spcPts val="3300"/>
              </a:lnSpc>
            </a:pPr>
            <a:r>
              <a:rPr lang="zh-CN" altLang="en-US" sz="2800" dirty="0">
                <a:solidFill>
                  <a:srgbClr val="4B6075"/>
                </a:solidFill>
                <a:latin typeface="微软雅黑" panose="020B0503020204020204" pitchFamily="34" charset="-122"/>
                <a:ea typeface="微软雅黑" panose="020B0503020204020204" pitchFamily="34" charset="-122"/>
              </a:rPr>
              <a:t>感知和预测的影响机制探讨</a:t>
            </a:r>
          </a:p>
        </p:txBody>
      </p:sp>
      <p:sp>
        <p:nvSpPr>
          <p:cNvPr id="22" name="文本框 21">
            <a:extLst>
              <a:ext uri="{FF2B5EF4-FFF2-40B4-BE49-F238E27FC236}">
                <a16:creationId xmlns:a16="http://schemas.microsoft.com/office/drawing/2014/main" id="{A378DFBD-AEB3-25ED-EA5E-C40AFB83D1FC}"/>
              </a:ext>
            </a:extLst>
          </p:cNvPr>
          <p:cNvSpPr txBox="1"/>
          <p:nvPr/>
        </p:nvSpPr>
        <p:spPr>
          <a:xfrm>
            <a:off x="1619672" y="2354932"/>
            <a:ext cx="5904656" cy="523220"/>
          </a:xfrm>
          <a:prstGeom prst="rect">
            <a:avLst/>
          </a:prstGeom>
          <a:noFill/>
        </p:spPr>
        <p:txBody>
          <a:bodyPr wrap="square" rtlCol="0">
            <a:spAutoFit/>
          </a:bodyPr>
          <a:lstStyle/>
          <a:p>
            <a:pPr algn="ctr"/>
            <a:r>
              <a:rPr lang="en-US" altLang="zh-CN" sz="1400" dirty="0">
                <a:solidFill>
                  <a:schemeClr val="tx1">
                    <a:lumMod val="85000"/>
                    <a:lumOff val="15000"/>
                  </a:schemeClr>
                </a:solidFill>
              </a:rPr>
              <a:t>Perception</a:t>
            </a:r>
            <a:r>
              <a:rPr lang="zh-CN" altLang="en-US" sz="1400" dirty="0">
                <a:solidFill>
                  <a:schemeClr val="tx1">
                    <a:lumMod val="85000"/>
                    <a:lumOff val="15000"/>
                  </a:schemeClr>
                </a:solidFill>
              </a:rPr>
              <a:t> </a:t>
            </a:r>
            <a:r>
              <a:rPr lang="en-US" altLang="zh-CN" sz="1400" dirty="0">
                <a:solidFill>
                  <a:schemeClr val="tx1">
                    <a:lumMod val="85000"/>
                    <a:lumOff val="15000"/>
                  </a:schemeClr>
                </a:solidFill>
              </a:rPr>
              <a:t>and</a:t>
            </a:r>
            <a:r>
              <a:rPr lang="zh-CN" altLang="en-US" sz="1400" dirty="0">
                <a:solidFill>
                  <a:schemeClr val="tx1">
                    <a:lumMod val="85000"/>
                    <a:lumOff val="15000"/>
                  </a:schemeClr>
                </a:solidFill>
              </a:rPr>
              <a:t> </a:t>
            </a:r>
            <a:r>
              <a:rPr lang="en-US" altLang="zh-CN" sz="1400" dirty="0">
                <a:solidFill>
                  <a:schemeClr val="tx1">
                    <a:lumMod val="85000"/>
                    <a:lumOff val="15000"/>
                  </a:schemeClr>
                </a:solidFill>
              </a:rPr>
              <a:t>Prediction of Chasing: Exploring the </a:t>
            </a:r>
          </a:p>
          <a:p>
            <a:pPr algn="ctr"/>
            <a:r>
              <a:rPr lang="en-US" altLang="zh-CN" sz="1400" dirty="0">
                <a:solidFill>
                  <a:schemeClr val="tx1">
                    <a:lumMod val="85000"/>
                    <a:lumOff val="15000"/>
                  </a:schemeClr>
                </a:solidFill>
              </a:rPr>
              <a:t>Mechanisms of How Physical Environment Changes Perceived Animacy</a:t>
            </a:r>
            <a:endParaRPr lang="zh-CN" altLang="en-US" sz="1400" dirty="0">
              <a:solidFill>
                <a:schemeClr val="tx1">
                  <a:lumMod val="85000"/>
                  <a:lumOff val="15000"/>
                </a:schemeClr>
              </a:solidFill>
            </a:endParaRPr>
          </a:p>
        </p:txBody>
      </p:sp>
      <p:sp>
        <p:nvSpPr>
          <p:cNvPr id="2" name="矩形 1">
            <a:extLst>
              <a:ext uri="{FF2B5EF4-FFF2-40B4-BE49-F238E27FC236}">
                <a16:creationId xmlns:a16="http://schemas.microsoft.com/office/drawing/2014/main" id="{51214338-0D9F-C287-6DC7-704DCC41B384}"/>
              </a:ext>
            </a:extLst>
          </p:cNvPr>
          <p:cNvSpPr/>
          <p:nvPr/>
        </p:nvSpPr>
        <p:spPr>
          <a:xfrm>
            <a:off x="-1280513" y="1058788"/>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3A99BC66-90D7-C6BD-9C00-A3B19D4E5075}"/>
              </a:ext>
            </a:extLst>
          </p:cNvPr>
          <p:cNvSpPr/>
          <p:nvPr/>
        </p:nvSpPr>
        <p:spPr>
          <a:xfrm>
            <a:off x="-742052" y="1136144"/>
            <a:ext cx="646331" cy="2308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研究背景</a:t>
            </a:r>
          </a:p>
        </p:txBody>
      </p:sp>
      <p:sp>
        <p:nvSpPr>
          <p:cNvPr id="4" name="矩形 3">
            <a:extLst>
              <a:ext uri="{FF2B5EF4-FFF2-40B4-BE49-F238E27FC236}">
                <a16:creationId xmlns:a16="http://schemas.microsoft.com/office/drawing/2014/main" id="{16C725D5-0573-943F-D578-0390EAE50E13}"/>
              </a:ext>
            </a:extLst>
          </p:cNvPr>
          <p:cNvSpPr/>
          <p:nvPr/>
        </p:nvSpPr>
        <p:spPr>
          <a:xfrm>
            <a:off x="-742050" y="1537212"/>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5" name="矩形 4">
            <a:extLst>
              <a:ext uri="{FF2B5EF4-FFF2-40B4-BE49-F238E27FC236}">
                <a16:creationId xmlns:a16="http://schemas.microsoft.com/office/drawing/2014/main" id="{F614FD7C-5DF3-B38A-AD01-9EE4189455A3}"/>
              </a:ext>
            </a:extLst>
          </p:cNvPr>
          <p:cNvSpPr/>
          <p:nvPr/>
        </p:nvSpPr>
        <p:spPr>
          <a:xfrm>
            <a:off x="-742050" y="1938280"/>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实验设计</a:t>
            </a:r>
          </a:p>
        </p:txBody>
      </p:sp>
      <p:sp>
        <p:nvSpPr>
          <p:cNvPr id="6" name="矩形 5">
            <a:extLst>
              <a:ext uri="{FF2B5EF4-FFF2-40B4-BE49-F238E27FC236}">
                <a16:creationId xmlns:a16="http://schemas.microsoft.com/office/drawing/2014/main" id="{C93E0252-4002-53D6-A683-72DBF36DB2CB}"/>
              </a:ext>
            </a:extLst>
          </p:cNvPr>
          <p:cNvSpPr/>
          <p:nvPr/>
        </p:nvSpPr>
        <p:spPr>
          <a:xfrm>
            <a:off x="-742053" y="2339348"/>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预期结果</a:t>
            </a:r>
          </a:p>
        </p:txBody>
      </p:sp>
      <p:sp>
        <p:nvSpPr>
          <p:cNvPr id="7" name="矩形 6">
            <a:extLst>
              <a:ext uri="{FF2B5EF4-FFF2-40B4-BE49-F238E27FC236}">
                <a16:creationId xmlns:a16="http://schemas.microsoft.com/office/drawing/2014/main" id="{0D57324B-84DC-3963-159D-E3826DA3596E}"/>
              </a:ext>
            </a:extLst>
          </p:cNvPr>
          <p:cNvSpPr/>
          <p:nvPr/>
        </p:nvSpPr>
        <p:spPr>
          <a:xfrm>
            <a:off x="-742052" y="2740418"/>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后续工作</a:t>
            </a:r>
            <a:endParaRPr lang="en-US" altLang="zh-CN" sz="900" dirty="0">
              <a:ln w="6350">
                <a:noFill/>
              </a:ln>
              <a:solidFill>
                <a:srgbClr val="586B7F"/>
              </a:solidFill>
              <a:latin typeface="Impact" pitchFamily="34" charset="0"/>
              <a:ea typeface="微软雅黑"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矩形 82">
            <a:extLst>
              <a:ext uri="{FF2B5EF4-FFF2-40B4-BE49-F238E27FC236}">
                <a16:creationId xmlns:a16="http://schemas.microsoft.com/office/drawing/2014/main" id="{1F15984A-5BB6-F382-5F57-9FF8C5DF9D84}"/>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a:extLst>
              <a:ext uri="{FF2B5EF4-FFF2-40B4-BE49-F238E27FC236}">
                <a16:creationId xmlns:a16="http://schemas.microsoft.com/office/drawing/2014/main" id="{0BD1FECA-6012-BF06-EC08-D69AAF18D059}"/>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85" name="矩形 84">
            <a:extLst>
              <a:ext uri="{FF2B5EF4-FFF2-40B4-BE49-F238E27FC236}">
                <a16:creationId xmlns:a16="http://schemas.microsoft.com/office/drawing/2014/main" id="{7F1C6441-6F9E-8657-E800-378AE5987927}"/>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86" name="矩形 85">
            <a:extLst>
              <a:ext uri="{FF2B5EF4-FFF2-40B4-BE49-F238E27FC236}">
                <a16:creationId xmlns:a16="http://schemas.microsoft.com/office/drawing/2014/main" id="{8CDA6D2E-CDD6-D977-866B-7851B239D57C}"/>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pic>
        <p:nvPicPr>
          <p:cNvPr id="4" name="图片 3">
            <a:extLst>
              <a:ext uri="{FF2B5EF4-FFF2-40B4-BE49-F238E27FC236}">
                <a16:creationId xmlns:a16="http://schemas.microsoft.com/office/drawing/2014/main" id="{4D0A127A-DBE3-4E4C-85C4-EA829E4365E6}"/>
              </a:ext>
            </a:extLst>
          </p:cNvPr>
          <p:cNvPicPr>
            <a:picLocks noChangeAspect="1"/>
          </p:cNvPicPr>
          <p:nvPr/>
        </p:nvPicPr>
        <p:blipFill>
          <a:blip r:embed="rId3"/>
          <a:srcRect/>
          <a:stretch/>
        </p:blipFill>
        <p:spPr>
          <a:xfrm>
            <a:off x="1763687" y="1513922"/>
            <a:ext cx="2207997" cy="1332989"/>
          </a:xfrm>
          <a:prstGeom prst="rect">
            <a:avLst/>
          </a:prstGeom>
        </p:spPr>
      </p:pic>
      <p:pic>
        <p:nvPicPr>
          <p:cNvPr id="6" name="图片 5">
            <a:extLst>
              <a:ext uri="{FF2B5EF4-FFF2-40B4-BE49-F238E27FC236}">
                <a16:creationId xmlns:a16="http://schemas.microsoft.com/office/drawing/2014/main" id="{0439AE07-BD83-635C-B181-F784C7A148DE}"/>
              </a:ext>
            </a:extLst>
          </p:cNvPr>
          <p:cNvPicPr>
            <a:picLocks noChangeAspect="1"/>
          </p:cNvPicPr>
          <p:nvPr/>
        </p:nvPicPr>
        <p:blipFill>
          <a:blip r:embed="rId4"/>
          <a:srcRect/>
          <a:stretch/>
        </p:blipFill>
        <p:spPr>
          <a:xfrm>
            <a:off x="1763687" y="3237166"/>
            <a:ext cx="2207997" cy="1332989"/>
          </a:xfrm>
          <a:prstGeom prst="rect">
            <a:avLst/>
          </a:prstGeom>
        </p:spPr>
      </p:pic>
      <p:sp>
        <p:nvSpPr>
          <p:cNvPr id="7" name="文本框 6">
            <a:extLst>
              <a:ext uri="{FF2B5EF4-FFF2-40B4-BE49-F238E27FC236}">
                <a16:creationId xmlns:a16="http://schemas.microsoft.com/office/drawing/2014/main" id="{BC9816F7-9EB5-0157-BA4D-CFDCAD65FE1A}"/>
              </a:ext>
            </a:extLst>
          </p:cNvPr>
          <p:cNvSpPr txBox="1"/>
          <p:nvPr/>
        </p:nvSpPr>
        <p:spPr>
          <a:xfrm>
            <a:off x="1342338" y="1130796"/>
            <a:ext cx="3551693" cy="307777"/>
          </a:xfrm>
          <a:prstGeom prst="rect">
            <a:avLst/>
          </a:prstGeom>
          <a:noFill/>
        </p:spPr>
        <p:txBody>
          <a:bodyPr wrap="square" rtlCol="0">
            <a:spAutoFit/>
          </a:bodyPr>
          <a:lstStyle/>
          <a:p>
            <a:r>
              <a:rPr lang="zh-CN" altLang="en-US" sz="1400" dirty="0">
                <a:latin typeface="仿宋" panose="02010609060101010101" pitchFamily="49" charset="-122"/>
                <a:ea typeface="仿宋" panose="02010609060101010101" pitchFamily="49" charset="-122"/>
              </a:rPr>
              <a:t>可能结果一：绩效显著低于被试间绩效</a:t>
            </a:r>
          </a:p>
        </p:txBody>
      </p:sp>
      <p:sp>
        <p:nvSpPr>
          <p:cNvPr id="8" name="文本框 7">
            <a:extLst>
              <a:ext uri="{FF2B5EF4-FFF2-40B4-BE49-F238E27FC236}">
                <a16:creationId xmlns:a16="http://schemas.microsoft.com/office/drawing/2014/main" id="{A36A9E34-A277-174C-D5F7-F7E75CEDC7BA}"/>
              </a:ext>
            </a:extLst>
          </p:cNvPr>
          <p:cNvSpPr txBox="1"/>
          <p:nvPr/>
        </p:nvSpPr>
        <p:spPr>
          <a:xfrm>
            <a:off x="1380348" y="2874404"/>
            <a:ext cx="4055748" cy="307777"/>
          </a:xfrm>
          <a:prstGeom prst="rect">
            <a:avLst/>
          </a:prstGeom>
          <a:noFill/>
        </p:spPr>
        <p:txBody>
          <a:bodyPr wrap="square" rtlCol="0">
            <a:spAutoFit/>
          </a:bodyPr>
          <a:lstStyle/>
          <a:p>
            <a:r>
              <a:rPr lang="zh-CN" altLang="en-US" sz="1400" dirty="0">
                <a:latin typeface="仿宋" panose="02010609060101010101" pitchFamily="49" charset="-122"/>
                <a:ea typeface="仿宋" panose="02010609060101010101" pitchFamily="49" charset="-122"/>
              </a:rPr>
              <a:t>可能结果二：绩效没有显著降低</a:t>
            </a:r>
          </a:p>
        </p:txBody>
      </p:sp>
      <p:sp>
        <p:nvSpPr>
          <p:cNvPr id="10" name="文本框 9">
            <a:extLst>
              <a:ext uri="{FF2B5EF4-FFF2-40B4-BE49-F238E27FC236}">
                <a16:creationId xmlns:a16="http://schemas.microsoft.com/office/drawing/2014/main" id="{A4323F26-143F-9983-C585-2BA09A01A0C5}"/>
              </a:ext>
            </a:extLst>
          </p:cNvPr>
          <p:cNvSpPr txBox="1"/>
          <p:nvPr/>
        </p:nvSpPr>
        <p:spPr>
          <a:xfrm>
            <a:off x="4221899" y="1529527"/>
            <a:ext cx="4104456" cy="600164"/>
          </a:xfrm>
          <a:prstGeom prst="rect">
            <a:avLst/>
          </a:prstGeom>
          <a:noFill/>
        </p:spPr>
        <p:txBody>
          <a:bodyPr wrap="square" rtlCol="0">
            <a:spAutoFit/>
          </a:bodyPr>
          <a:lstStyle/>
          <a:p>
            <a:pPr>
              <a:spcBef>
                <a:spcPts val="600"/>
              </a:spcBef>
            </a:pPr>
            <a:r>
              <a:rPr lang="en-US" altLang="zh-CN" sz="1400" dirty="0">
                <a:latin typeface="仿宋" panose="02010609060101010101" pitchFamily="49" charset="-122"/>
                <a:ea typeface="仿宋" panose="02010609060101010101" pitchFamily="49" charset="-122"/>
              </a:rPr>
              <a:t>- </a:t>
            </a:r>
            <a:r>
              <a:rPr lang="zh-CN" altLang="en-US" sz="1400" dirty="0">
                <a:latin typeface="仿宋" panose="02010609060101010101" pitchFamily="49" charset="-122"/>
                <a:ea typeface="仿宋" panose="02010609060101010101" pitchFamily="49" charset="-122"/>
              </a:rPr>
              <a:t>可能是组块间情况过多，超出视觉系统负荷？</a:t>
            </a:r>
            <a:endParaRPr lang="en-US" altLang="zh-CN" sz="1400" dirty="0">
              <a:latin typeface="仿宋" panose="02010609060101010101" pitchFamily="49" charset="-122"/>
              <a:ea typeface="仿宋" panose="02010609060101010101" pitchFamily="49" charset="-122"/>
            </a:endParaRPr>
          </a:p>
          <a:p>
            <a:pPr>
              <a:spcBef>
                <a:spcPts val="600"/>
              </a:spcBef>
            </a:pPr>
            <a:r>
              <a:rPr lang="en-US" altLang="zh-CN" sz="1400" dirty="0">
                <a:latin typeface="仿宋" panose="02010609060101010101" pitchFamily="49" charset="-122"/>
                <a:ea typeface="仿宋" panose="02010609060101010101" pitchFamily="49" charset="-122"/>
              </a:rPr>
              <a:t>- </a:t>
            </a:r>
            <a:r>
              <a:rPr lang="zh-CN" altLang="en-US" sz="1400" dirty="0">
                <a:latin typeface="仿宋" panose="02010609060101010101" pitchFamily="49" charset="-122"/>
                <a:ea typeface="仿宋" panose="02010609060101010101" pitchFamily="49" charset="-122"/>
              </a:rPr>
              <a:t>考虑只有两种条件的被试内设计</a:t>
            </a:r>
          </a:p>
        </p:txBody>
      </p:sp>
      <p:sp>
        <p:nvSpPr>
          <p:cNvPr id="12" name="文本框 11">
            <a:extLst>
              <a:ext uri="{FF2B5EF4-FFF2-40B4-BE49-F238E27FC236}">
                <a16:creationId xmlns:a16="http://schemas.microsoft.com/office/drawing/2014/main" id="{7FF05615-BB50-8F9C-BA66-337C7CC58CAB}"/>
              </a:ext>
            </a:extLst>
          </p:cNvPr>
          <p:cNvSpPr txBox="1"/>
          <p:nvPr/>
        </p:nvSpPr>
        <p:spPr>
          <a:xfrm>
            <a:off x="4211960" y="3237166"/>
            <a:ext cx="4114395" cy="600164"/>
          </a:xfrm>
          <a:prstGeom prst="rect">
            <a:avLst/>
          </a:prstGeom>
          <a:noFill/>
        </p:spPr>
        <p:txBody>
          <a:bodyPr wrap="square" rtlCol="0">
            <a:spAutoFit/>
          </a:bodyPr>
          <a:lstStyle/>
          <a:p>
            <a:pPr>
              <a:spcBef>
                <a:spcPts val="600"/>
              </a:spcBef>
            </a:pPr>
            <a:r>
              <a:rPr lang="en-US" altLang="zh-CN" sz="1400" dirty="0">
                <a:latin typeface="仿宋" panose="02010609060101010101" pitchFamily="49" charset="-122"/>
                <a:ea typeface="仿宋" panose="02010609060101010101" pitchFamily="49" charset="-122"/>
              </a:rPr>
              <a:t>- </a:t>
            </a:r>
            <a:r>
              <a:rPr lang="zh-CN" altLang="en-US" sz="1400" dirty="0">
                <a:latin typeface="仿宋" panose="02010609060101010101" pitchFamily="49" charset="-122"/>
                <a:ea typeface="仿宋" panose="02010609060101010101" pitchFamily="49" charset="-122"/>
              </a:rPr>
              <a:t>视觉系统能够快速适应环境摩擦系数的变化</a:t>
            </a:r>
            <a:endParaRPr lang="en-US" altLang="zh-CN" sz="1400" dirty="0">
              <a:latin typeface="仿宋" panose="02010609060101010101" pitchFamily="49" charset="-122"/>
              <a:ea typeface="仿宋" panose="02010609060101010101" pitchFamily="49" charset="-122"/>
            </a:endParaRPr>
          </a:p>
          <a:p>
            <a:pPr>
              <a:spcBef>
                <a:spcPts val="600"/>
              </a:spcBef>
            </a:pPr>
            <a:r>
              <a:rPr lang="en-US" altLang="zh-CN" sz="1400" dirty="0">
                <a:latin typeface="仿宋" panose="02010609060101010101" pitchFamily="49" charset="-122"/>
                <a:ea typeface="仿宋" panose="02010609060101010101" pitchFamily="49" charset="-122"/>
              </a:rPr>
              <a:t>- </a:t>
            </a:r>
            <a:r>
              <a:rPr lang="zh-CN" altLang="en-US" sz="1400" dirty="0">
                <a:latin typeface="仿宋" panose="02010609060101010101" pitchFamily="49" charset="-122"/>
                <a:ea typeface="仿宋" panose="02010609060101010101" pitchFamily="49" charset="-122"/>
              </a:rPr>
              <a:t>进一步验证其他物理环境参数</a:t>
            </a:r>
          </a:p>
        </p:txBody>
      </p:sp>
      <p:sp>
        <p:nvSpPr>
          <p:cNvPr id="13" name="文本框 12">
            <a:extLst>
              <a:ext uri="{FF2B5EF4-FFF2-40B4-BE49-F238E27FC236}">
                <a16:creationId xmlns:a16="http://schemas.microsoft.com/office/drawing/2014/main" id="{5E8890A9-2685-F95A-1D6D-52874251B24F}"/>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Exp2</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：物理环境变化下的追逐意图感知任务 </a:t>
            </a:r>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可能的结果</a:t>
            </a:r>
            <a:endParaRPr lang="zh-CN" altLang="en-US" b="1" dirty="0"/>
          </a:p>
        </p:txBody>
      </p:sp>
      <p:grpSp>
        <p:nvGrpSpPr>
          <p:cNvPr id="14" name="组合 13">
            <a:extLst>
              <a:ext uri="{FF2B5EF4-FFF2-40B4-BE49-F238E27FC236}">
                <a16:creationId xmlns:a16="http://schemas.microsoft.com/office/drawing/2014/main" id="{8E0717C2-953C-DA72-5EF8-DFA331E6664A}"/>
              </a:ext>
            </a:extLst>
          </p:cNvPr>
          <p:cNvGrpSpPr/>
          <p:nvPr/>
        </p:nvGrpSpPr>
        <p:grpSpPr>
          <a:xfrm>
            <a:off x="8632482" y="346839"/>
            <a:ext cx="156623" cy="156623"/>
            <a:chOff x="8689063" y="2493438"/>
            <a:chExt cx="156623" cy="156623"/>
          </a:xfrm>
        </p:grpSpPr>
        <p:sp>
          <p:nvSpPr>
            <p:cNvPr id="15" name="矩形 14">
              <a:extLst>
                <a:ext uri="{FF2B5EF4-FFF2-40B4-BE49-F238E27FC236}">
                  <a16:creationId xmlns:a16="http://schemas.microsoft.com/office/drawing/2014/main" id="{F14A71A5-B287-E7F1-98B1-E6B61AB719EF}"/>
                </a:ext>
              </a:extLst>
            </p:cNvPr>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30">
              <a:extLst>
                <a:ext uri="{FF2B5EF4-FFF2-40B4-BE49-F238E27FC236}">
                  <a16:creationId xmlns:a16="http://schemas.microsoft.com/office/drawing/2014/main" id="{AECA6FEE-9D0F-2EFD-8C03-D70DB09C079B}"/>
                </a:ext>
              </a:extLst>
            </p:cNvPr>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8E510BBA-3E82-487B-6E61-4C1F08D6CF4E}"/>
              </a:ext>
            </a:extLst>
          </p:cNvPr>
          <p:cNvGrpSpPr/>
          <p:nvPr/>
        </p:nvGrpSpPr>
        <p:grpSpPr>
          <a:xfrm>
            <a:off x="8789105" y="346839"/>
            <a:ext cx="156623" cy="156623"/>
            <a:chOff x="8845686" y="2493438"/>
            <a:chExt cx="156623" cy="156623"/>
          </a:xfrm>
        </p:grpSpPr>
        <p:sp>
          <p:nvSpPr>
            <p:cNvPr id="18" name="矩形 17">
              <a:extLst>
                <a:ext uri="{FF2B5EF4-FFF2-40B4-BE49-F238E27FC236}">
                  <a16:creationId xmlns:a16="http://schemas.microsoft.com/office/drawing/2014/main" id="{5099B355-CE39-BC72-D768-5B1A518393C5}"/>
                </a:ext>
              </a:extLst>
            </p:cNvPr>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31">
              <a:extLst>
                <a:ext uri="{FF2B5EF4-FFF2-40B4-BE49-F238E27FC236}">
                  <a16:creationId xmlns:a16="http://schemas.microsoft.com/office/drawing/2014/main" id="{D0E9E972-632D-6B0D-F35B-EE53271A6335}"/>
                </a:ext>
              </a:extLst>
            </p:cNvPr>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0" name="矩形 19">
            <a:hlinkClick r:id="" action="ppaction://hlinkshowjump?jump=previousslide"/>
            <a:extLst>
              <a:ext uri="{FF2B5EF4-FFF2-40B4-BE49-F238E27FC236}">
                <a16:creationId xmlns:a16="http://schemas.microsoft.com/office/drawing/2014/main" id="{690C3062-BB79-5A1B-F93D-729010C55D27}"/>
              </a:ext>
            </a:extLst>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a:hlinkClick r:id="" action="ppaction://hlinkshowjump?jump=nextslide"/>
            <a:extLst>
              <a:ext uri="{FF2B5EF4-FFF2-40B4-BE49-F238E27FC236}">
                <a16:creationId xmlns:a16="http://schemas.microsoft.com/office/drawing/2014/main" id="{563F601D-C29C-11AC-2B8C-ABCF9C6F5A58}"/>
              </a:ext>
            </a:extLst>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8393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6C4C13FD-763F-09BD-6F1E-6992C488F10E}"/>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a:extLst>
              <a:ext uri="{FF2B5EF4-FFF2-40B4-BE49-F238E27FC236}">
                <a16:creationId xmlns:a16="http://schemas.microsoft.com/office/drawing/2014/main" id="{1E1A8893-84D0-3CA2-6B9D-19FF739F7B81}"/>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4" name="矩形 3">
            <a:extLst>
              <a:ext uri="{FF2B5EF4-FFF2-40B4-BE49-F238E27FC236}">
                <a16:creationId xmlns:a16="http://schemas.microsoft.com/office/drawing/2014/main" id="{4B7D9958-F707-A3B5-DD02-47BA9104520F}"/>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5" name="矩形 4">
            <a:extLst>
              <a:ext uri="{FF2B5EF4-FFF2-40B4-BE49-F238E27FC236}">
                <a16:creationId xmlns:a16="http://schemas.microsoft.com/office/drawing/2014/main" id="{BC1B107D-F016-4976-4AE1-373861C0740A}"/>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sp>
        <p:nvSpPr>
          <p:cNvPr id="6" name="文本框 5">
            <a:extLst>
              <a:ext uri="{FF2B5EF4-FFF2-40B4-BE49-F238E27FC236}">
                <a16:creationId xmlns:a16="http://schemas.microsoft.com/office/drawing/2014/main" id="{B6220432-9D4C-F8C2-B9CC-4023D0E53788}"/>
              </a:ext>
            </a:extLst>
          </p:cNvPr>
          <p:cNvSpPr txBox="1"/>
          <p:nvPr/>
        </p:nvSpPr>
        <p:spPr>
          <a:xfrm>
            <a:off x="1115616" y="670510"/>
            <a:ext cx="6192688" cy="369332"/>
          </a:xfrm>
          <a:prstGeom prst="rect">
            <a:avLst/>
          </a:prstGeom>
          <a:noFill/>
        </p:spPr>
        <p:txBody>
          <a:bodyPr wrap="square">
            <a:spAutoFit/>
          </a:bodyPr>
          <a:lstStyle/>
          <a:p>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预期结论</a:t>
            </a:r>
            <a:endParaRPr lang="zh-CN" altLang="en-US" b="1" dirty="0"/>
          </a:p>
        </p:txBody>
      </p:sp>
      <p:sp>
        <p:nvSpPr>
          <p:cNvPr id="7" name="文本框 6">
            <a:extLst>
              <a:ext uri="{FF2B5EF4-FFF2-40B4-BE49-F238E27FC236}">
                <a16:creationId xmlns:a16="http://schemas.microsoft.com/office/drawing/2014/main" id="{61469EC9-5049-573D-21AF-861A24ADF35E}"/>
              </a:ext>
            </a:extLst>
          </p:cNvPr>
          <p:cNvSpPr txBox="1"/>
          <p:nvPr/>
        </p:nvSpPr>
        <p:spPr>
          <a:xfrm>
            <a:off x="1187624" y="1008376"/>
            <a:ext cx="7372847" cy="892552"/>
          </a:xfrm>
          <a:prstGeom prst="rect">
            <a:avLst/>
          </a:prstGeom>
          <a:noFill/>
        </p:spPr>
        <p:txBody>
          <a:bodyPr wrap="square" rtlCol="0">
            <a:spAutoFit/>
          </a:bodyPr>
          <a:lstStyle/>
          <a:p>
            <a:pPr>
              <a:spcBef>
                <a:spcPts val="600"/>
              </a:spcBef>
            </a:pPr>
            <a:r>
              <a:rPr lang="zh-CN" altLang="en-US" sz="1400" dirty="0">
                <a:latin typeface="仿宋" panose="02010609060101010101" pitchFamily="49" charset="-122"/>
                <a:ea typeface="仿宋" panose="02010609060101010101" pitchFamily="49" charset="-122"/>
              </a:rPr>
              <a:t>一、视觉系统会</a:t>
            </a:r>
            <a:r>
              <a:rPr lang="zh-CN" altLang="en-US" sz="1400" b="1" dirty="0">
                <a:latin typeface="仿宋" panose="02010609060101010101" pitchFamily="49" charset="-122"/>
                <a:ea typeface="仿宋" panose="02010609060101010101" pitchFamily="49" charset="-122"/>
              </a:rPr>
              <a:t>对物理环境做出推理</a:t>
            </a:r>
            <a:r>
              <a:rPr lang="zh-CN" altLang="en-US" sz="1400" dirty="0">
                <a:latin typeface="仿宋" panose="02010609060101010101" pitchFamily="49" charset="-122"/>
                <a:ea typeface="仿宋" panose="02010609060101010101" pitchFamily="49" charset="-122"/>
              </a:rPr>
              <a:t>并影响追逐运动感知和预测的绩效</a:t>
            </a:r>
            <a:r>
              <a:rPr lang="en-US" altLang="zh-CN" sz="1400" dirty="0">
                <a:latin typeface="仿宋" panose="02010609060101010101" pitchFamily="49" charset="-122"/>
                <a:ea typeface="仿宋" panose="02010609060101010101" pitchFamily="49" charset="-122"/>
              </a:rPr>
              <a:t>(Exp1.a &amp; b)</a:t>
            </a:r>
          </a:p>
          <a:p>
            <a:pPr>
              <a:spcBef>
                <a:spcPts val="600"/>
              </a:spcBef>
            </a:pPr>
            <a:r>
              <a:rPr lang="zh-CN" altLang="en-US" sz="1400" dirty="0">
                <a:latin typeface="仿宋" panose="02010609060101010101" pitchFamily="49" charset="-122"/>
                <a:ea typeface="仿宋" panose="02010609060101010101" pitchFamily="49" charset="-122"/>
              </a:rPr>
              <a:t>二、环境摩擦系数不同，视觉系统对于追逐轨迹预测的关注对象不同</a:t>
            </a:r>
            <a:r>
              <a:rPr lang="en-US" altLang="zh-CN" sz="1400" dirty="0">
                <a:latin typeface="仿宋" panose="02010609060101010101" pitchFamily="49" charset="-122"/>
                <a:ea typeface="仿宋" panose="02010609060101010101" pitchFamily="49" charset="-122"/>
              </a:rPr>
              <a:t>(Exp1.b)</a:t>
            </a:r>
          </a:p>
          <a:p>
            <a:pPr>
              <a:spcBef>
                <a:spcPts val="600"/>
              </a:spcBef>
            </a:pPr>
            <a:r>
              <a:rPr lang="zh-CN" altLang="en-US" sz="1400" dirty="0">
                <a:latin typeface="仿宋" panose="02010609060101010101" pitchFamily="49" charset="-122"/>
                <a:ea typeface="仿宋" panose="02010609060101010101" pitchFamily="49" charset="-122"/>
              </a:rPr>
              <a:t>三、物理环境变化时，感知和预测绩效基本不变；</a:t>
            </a:r>
            <a:r>
              <a:rPr lang="zh-CN" altLang="en-US" sz="1400" b="1" dirty="0">
                <a:latin typeface="仿宋" panose="02010609060101010101" pitchFamily="49" charset="-122"/>
                <a:ea typeface="仿宋" panose="02010609060101010101" pitchFamily="49" charset="-122"/>
              </a:rPr>
              <a:t>运动知觉具有适应性和稳定性</a:t>
            </a:r>
            <a:r>
              <a:rPr lang="en-US" altLang="zh-CN" sz="1400" dirty="0">
                <a:latin typeface="仿宋" panose="02010609060101010101" pitchFamily="49" charset="-122"/>
                <a:ea typeface="仿宋" panose="02010609060101010101" pitchFamily="49" charset="-122"/>
              </a:rPr>
              <a:t>(Exp2)</a:t>
            </a:r>
            <a:endParaRPr lang="zh-CN" altLang="en-US" sz="1400" dirty="0">
              <a:latin typeface="仿宋" panose="02010609060101010101" pitchFamily="49" charset="-122"/>
              <a:ea typeface="仿宋" panose="02010609060101010101" pitchFamily="49" charset="-122"/>
            </a:endParaRPr>
          </a:p>
        </p:txBody>
      </p:sp>
      <p:pic>
        <p:nvPicPr>
          <p:cNvPr id="12" name="图片 11">
            <a:extLst>
              <a:ext uri="{FF2B5EF4-FFF2-40B4-BE49-F238E27FC236}">
                <a16:creationId xmlns:a16="http://schemas.microsoft.com/office/drawing/2014/main" id="{F8E619F4-EEA4-B905-6D65-904EF7F6FF6D}"/>
              </a:ext>
            </a:extLst>
          </p:cNvPr>
          <p:cNvPicPr>
            <a:picLocks noChangeAspect="1"/>
          </p:cNvPicPr>
          <p:nvPr/>
        </p:nvPicPr>
        <p:blipFill>
          <a:blip r:embed="rId3"/>
          <a:srcRect/>
          <a:stretch/>
        </p:blipFill>
        <p:spPr>
          <a:xfrm>
            <a:off x="1350175" y="2299055"/>
            <a:ext cx="2208412" cy="2432141"/>
          </a:xfrm>
          <a:prstGeom prst="rect">
            <a:avLst/>
          </a:prstGeom>
        </p:spPr>
      </p:pic>
      <p:grpSp>
        <p:nvGrpSpPr>
          <p:cNvPr id="13" name="组合 12">
            <a:extLst>
              <a:ext uri="{FF2B5EF4-FFF2-40B4-BE49-F238E27FC236}">
                <a16:creationId xmlns:a16="http://schemas.microsoft.com/office/drawing/2014/main" id="{C79924AA-46B6-D0EB-8433-13E8B0F9377C}"/>
              </a:ext>
            </a:extLst>
          </p:cNvPr>
          <p:cNvGrpSpPr/>
          <p:nvPr/>
        </p:nvGrpSpPr>
        <p:grpSpPr>
          <a:xfrm>
            <a:off x="3659731" y="2299054"/>
            <a:ext cx="2284997" cy="2423390"/>
            <a:chOff x="3923927" y="914773"/>
            <a:chExt cx="3292482" cy="3456383"/>
          </a:xfrm>
        </p:grpSpPr>
        <p:pic>
          <p:nvPicPr>
            <p:cNvPr id="14" name="图片 13">
              <a:extLst>
                <a:ext uri="{FF2B5EF4-FFF2-40B4-BE49-F238E27FC236}">
                  <a16:creationId xmlns:a16="http://schemas.microsoft.com/office/drawing/2014/main" id="{254364A8-4296-C3D3-D4F6-69CDB08FF908}"/>
                </a:ext>
              </a:extLst>
            </p:cNvPr>
            <p:cNvPicPr>
              <a:picLocks noChangeAspect="1"/>
            </p:cNvPicPr>
            <p:nvPr/>
          </p:nvPicPr>
          <p:blipFill>
            <a:blip r:embed="rId4"/>
            <a:stretch>
              <a:fillRect/>
            </a:stretch>
          </p:blipFill>
          <p:spPr>
            <a:xfrm>
              <a:off x="3923927" y="2642964"/>
              <a:ext cx="3292481" cy="1728192"/>
            </a:xfrm>
            <a:prstGeom prst="rect">
              <a:avLst/>
            </a:prstGeom>
          </p:spPr>
        </p:pic>
        <p:pic>
          <p:nvPicPr>
            <p:cNvPr id="15" name="图片 14">
              <a:extLst>
                <a:ext uri="{FF2B5EF4-FFF2-40B4-BE49-F238E27FC236}">
                  <a16:creationId xmlns:a16="http://schemas.microsoft.com/office/drawing/2014/main" id="{4D9D1CFC-57AE-CD18-9A8C-AF4DB97C1F06}"/>
                </a:ext>
              </a:extLst>
            </p:cNvPr>
            <p:cNvPicPr>
              <a:picLocks noChangeAspect="1"/>
            </p:cNvPicPr>
            <p:nvPr/>
          </p:nvPicPr>
          <p:blipFill>
            <a:blip r:embed="rId5"/>
            <a:stretch>
              <a:fillRect/>
            </a:stretch>
          </p:blipFill>
          <p:spPr>
            <a:xfrm>
              <a:off x="3923927" y="914773"/>
              <a:ext cx="3292482" cy="1728191"/>
            </a:xfrm>
            <a:prstGeom prst="rect">
              <a:avLst/>
            </a:prstGeom>
          </p:spPr>
        </p:pic>
      </p:grpSp>
      <p:pic>
        <p:nvPicPr>
          <p:cNvPr id="10" name="图片 9">
            <a:extLst>
              <a:ext uri="{FF2B5EF4-FFF2-40B4-BE49-F238E27FC236}">
                <a16:creationId xmlns:a16="http://schemas.microsoft.com/office/drawing/2014/main" id="{D8E2E046-4B23-6394-62A2-C2F46074AAF0}"/>
              </a:ext>
            </a:extLst>
          </p:cNvPr>
          <p:cNvPicPr>
            <a:picLocks noChangeAspect="1"/>
          </p:cNvPicPr>
          <p:nvPr/>
        </p:nvPicPr>
        <p:blipFill>
          <a:blip r:embed="rId6"/>
          <a:srcRect/>
          <a:stretch/>
        </p:blipFill>
        <p:spPr>
          <a:xfrm>
            <a:off x="6204305" y="2289610"/>
            <a:ext cx="1824079" cy="1197603"/>
          </a:xfrm>
          <a:prstGeom prst="rect">
            <a:avLst/>
          </a:prstGeom>
        </p:spPr>
      </p:pic>
      <p:pic>
        <p:nvPicPr>
          <p:cNvPr id="11" name="图片 10">
            <a:extLst>
              <a:ext uri="{FF2B5EF4-FFF2-40B4-BE49-F238E27FC236}">
                <a16:creationId xmlns:a16="http://schemas.microsoft.com/office/drawing/2014/main" id="{DD25DD46-86CF-5398-A085-8EC3EE3A3F9E}"/>
              </a:ext>
            </a:extLst>
          </p:cNvPr>
          <p:cNvPicPr>
            <a:picLocks noChangeAspect="1"/>
          </p:cNvPicPr>
          <p:nvPr/>
        </p:nvPicPr>
        <p:blipFill>
          <a:blip r:embed="rId7"/>
          <a:srcRect/>
          <a:stretch/>
        </p:blipFill>
        <p:spPr>
          <a:xfrm>
            <a:off x="6204305" y="3524841"/>
            <a:ext cx="1824079" cy="1197603"/>
          </a:xfrm>
          <a:prstGeom prst="rect">
            <a:avLst/>
          </a:prstGeom>
        </p:spPr>
      </p:pic>
      <p:sp>
        <p:nvSpPr>
          <p:cNvPr id="16" name="文本框 15">
            <a:extLst>
              <a:ext uri="{FF2B5EF4-FFF2-40B4-BE49-F238E27FC236}">
                <a16:creationId xmlns:a16="http://schemas.microsoft.com/office/drawing/2014/main" id="{02020258-E4C7-6584-8276-F0A573486E86}"/>
              </a:ext>
            </a:extLst>
          </p:cNvPr>
          <p:cNvSpPr txBox="1"/>
          <p:nvPr/>
        </p:nvSpPr>
        <p:spPr>
          <a:xfrm>
            <a:off x="1331640" y="2052092"/>
            <a:ext cx="3797889" cy="230832"/>
          </a:xfrm>
          <a:prstGeom prst="rect">
            <a:avLst/>
          </a:prstGeom>
          <a:noFill/>
        </p:spPr>
        <p:txBody>
          <a:bodyPr wrap="square" rtlCol="0">
            <a:spAutoFit/>
          </a:bodyPr>
          <a:lstStyle/>
          <a:p>
            <a:r>
              <a:rPr lang="en-US" altLang="zh-CN" sz="900" dirty="0"/>
              <a:t>*</a:t>
            </a:r>
            <a:r>
              <a:rPr lang="zh-CN" altLang="en-US" sz="900" dirty="0"/>
              <a:t>图像均为本人绘制的示意图，不代表真实数据</a:t>
            </a:r>
          </a:p>
        </p:txBody>
      </p:sp>
      <p:grpSp>
        <p:nvGrpSpPr>
          <p:cNvPr id="17" name="组合 16">
            <a:extLst>
              <a:ext uri="{FF2B5EF4-FFF2-40B4-BE49-F238E27FC236}">
                <a16:creationId xmlns:a16="http://schemas.microsoft.com/office/drawing/2014/main" id="{A2AA51D1-B7A7-5C9C-593F-1D8A849AB701}"/>
              </a:ext>
            </a:extLst>
          </p:cNvPr>
          <p:cNvGrpSpPr/>
          <p:nvPr/>
        </p:nvGrpSpPr>
        <p:grpSpPr>
          <a:xfrm>
            <a:off x="8632482" y="346839"/>
            <a:ext cx="156623" cy="156623"/>
            <a:chOff x="8689063" y="2493438"/>
            <a:chExt cx="156623" cy="156623"/>
          </a:xfrm>
        </p:grpSpPr>
        <p:sp>
          <p:nvSpPr>
            <p:cNvPr id="18" name="矩形 17">
              <a:extLst>
                <a:ext uri="{FF2B5EF4-FFF2-40B4-BE49-F238E27FC236}">
                  <a16:creationId xmlns:a16="http://schemas.microsoft.com/office/drawing/2014/main" id="{0A299363-5814-7487-7307-4A726708B226}"/>
                </a:ext>
              </a:extLst>
            </p:cNvPr>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30">
              <a:extLst>
                <a:ext uri="{FF2B5EF4-FFF2-40B4-BE49-F238E27FC236}">
                  <a16:creationId xmlns:a16="http://schemas.microsoft.com/office/drawing/2014/main" id="{36F25E35-B437-20D1-DA98-DCF2913BD578}"/>
                </a:ext>
              </a:extLst>
            </p:cNvPr>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0" name="组合 19">
            <a:extLst>
              <a:ext uri="{FF2B5EF4-FFF2-40B4-BE49-F238E27FC236}">
                <a16:creationId xmlns:a16="http://schemas.microsoft.com/office/drawing/2014/main" id="{EF15D6F8-13DB-BCE3-E66C-B2B5A4B4F1C8}"/>
              </a:ext>
            </a:extLst>
          </p:cNvPr>
          <p:cNvGrpSpPr/>
          <p:nvPr/>
        </p:nvGrpSpPr>
        <p:grpSpPr>
          <a:xfrm>
            <a:off x="8789105" y="346839"/>
            <a:ext cx="156623" cy="156623"/>
            <a:chOff x="8845686" y="2493438"/>
            <a:chExt cx="156623" cy="156623"/>
          </a:xfrm>
        </p:grpSpPr>
        <p:sp>
          <p:nvSpPr>
            <p:cNvPr id="21" name="矩形 20">
              <a:extLst>
                <a:ext uri="{FF2B5EF4-FFF2-40B4-BE49-F238E27FC236}">
                  <a16:creationId xmlns:a16="http://schemas.microsoft.com/office/drawing/2014/main" id="{65FB9133-3CF5-5C37-D628-A818294CF02C}"/>
                </a:ext>
              </a:extLst>
            </p:cNvPr>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31">
              <a:extLst>
                <a:ext uri="{FF2B5EF4-FFF2-40B4-BE49-F238E27FC236}">
                  <a16:creationId xmlns:a16="http://schemas.microsoft.com/office/drawing/2014/main" id="{D25D9BDC-5E3D-C770-6464-11F84FB643A9}"/>
                </a:ext>
              </a:extLst>
            </p:cNvPr>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 name="矩形 22">
            <a:hlinkClick r:id="" action="ppaction://hlinkshowjump?jump=previousslide"/>
            <a:extLst>
              <a:ext uri="{FF2B5EF4-FFF2-40B4-BE49-F238E27FC236}">
                <a16:creationId xmlns:a16="http://schemas.microsoft.com/office/drawing/2014/main" id="{6269A2FE-6F35-809F-75E4-91F7624A9680}"/>
              </a:ext>
            </a:extLst>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hlinkClick r:id="" action="ppaction://hlinkshowjump?jump=nextslide"/>
            <a:extLst>
              <a:ext uri="{FF2B5EF4-FFF2-40B4-BE49-F238E27FC236}">
                <a16:creationId xmlns:a16="http://schemas.microsoft.com/office/drawing/2014/main" id="{764D9595-0CE9-F9C6-54CB-0EA1E8B57DD6}"/>
              </a:ext>
            </a:extLst>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0970942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BAB15431-33D4-5853-93B5-633FEABA46E3}"/>
              </a:ext>
            </a:extLst>
          </p:cNvPr>
          <p:cNvSpPr/>
          <p:nvPr/>
        </p:nvSpPr>
        <p:spPr>
          <a:xfrm>
            <a:off x="0" y="0"/>
            <a:ext cx="9144000" cy="338708"/>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a:off x="735788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776746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8177037"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8586612" y="-7620"/>
            <a:ext cx="0" cy="336328"/>
          </a:xfrm>
          <a:prstGeom prst="line">
            <a:avLst/>
          </a:prstGeom>
          <a:ln w="6350">
            <a:solidFill>
              <a:srgbClr val="62768C"/>
            </a:solidFill>
          </a:ln>
        </p:spPr>
        <p:style>
          <a:lnRef idx="1">
            <a:schemeClr val="accent1"/>
          </a:lnRef>
          <a:fillRef idx="0">
            <a:schemeClr val="accent1"/>
          </a:fillRef>
          <a:effectRef idx="0">
            <a:schemeClr val="accent1"/>
          </a:effectRef>
          <a:fontRef idx="minor">
            <a:schemeClr val="tx1"/>
          </a:fontRef>
        </p:style>
      </p:cxnSp>
      <p:sp>
        <p:nvSpPr>
          <p:cNvPr id="6" name="Freeform 9"/>
          <p:cNvSpPr>
            <a:spLocks noEditPoints="1"/>
          </p:cNvSpPr>
          <p:nvPr/>
        </p:nvSpPr>
        <p:spPr bwMode="auto">
          <a:xfrm>
            <a:off x="8675447" y="92075"/>
            <a:ext cx="231878" cy="151086"/>
          </a:xfrm>
          <a:custGeom>
            <a:avLst/>
            <a:gdLst>
              <a:gd name="T0" fmla="*/ 58 w 215"/>
              <a:gd name="T1" fmla="*/ 83 h 140"/>
              <a:gd name="T2" fmla="*/ 58 w 215"/>
              <a:gd name="T3" fmla="*/ 91 h 140"/>
              <a:gd name="T4" fmla="*/ 161 w 215"/>
              <a:gd name="T5" fmla="*/ 87 h 140"/>
              <a:gd name="T6" fmla="*/ 58 w 215"/>
              <a:gd name="T7" fmla="*/ 73 h 140"/>
              <a:gd name="T8" fmla="*/ 98 w 215"/>
              <a:gd name="T9" fmla="*/ 73 h 140"/>
              <a:gd name="T10" fmla="*/ 102 w 215"/>
              <a:gd name="T11" fmla="*/ 34 h 140"/>
              <a:gd name="T12" fmla="*/ 58 w 215"/>
              <a:gd name="T13" fmla="*/ 30 h 140"/>
              <a:gd name="T14" fmla="*/ 54 w 215"/>
              <a:gd name="T15" fmla="*/ 69 h 140"/>
              <a:gd name="T16" fmla="*/ 63 w 215"/>
              <a:gd name="T17" fmla="*/ 38 h 140"/>
              <a:gd name="T18" fmla="*/ 94 w 215"/>
              <a:gd name="T19" fmla="*/ 38 h 140"/>
              <a:gd name="T20" fmla="*/ 63 w 215"/>
              <a:gd name="T21" fmla="*/ 65 h 140"/>
              <a:gd name="T22" fmla="*/ 27 w 215"/>
              <a:gd name="T23" fmla="*/ 121 h 140"/>
              <a:gd name="T24" fmla="*/ 189 w 215"/>
              <a:gd name="T25" fmla="*/ 121 h 140"/>
              <a:gd name="T26" fmla="*/ 196 w 215"/>
              <a:gd name="T27" fmla="*/ 7 h 140"/>
              <a:gd name="T28" fmla="*/ 27 w 215"/>
              <a:gd name="T29" fmla="*/ 0 h 140"/>
              <a:gd name="T30" fmla="*/ 20 w 215"/>
              <a:gd name="T31" fmla="*/ 114 h 140"/>
              <a:gd name="T32" fmla="*/ 33 w 215"/>
              <a:gd name="T33" fmla="*/ 13 h 140"/>
              <a:gd name="T34" fmla="*/ 182 w 215"/>
              <a:gd name="T35" fmla="*/ 13 h 140"/>
              <a:gd name="T36" fmla="*/ 33 w 215"/>
              <a:gd name="T37" fmla="*/ 107 h 140"/>
              <a:gd name="T38" fmla="*/ 157 w 215"/>
              <a:gd name="T39" fmla="*/ 48 h 140"/>
              <a:gd name="T40" fmla="*/ 111 w 215"/>
              <a:gd name="T41" fmla="*/ 48 h 140"/>
              <a:gd name="T42" fmla="*/ 111 w 215"/>
              <a:gd name="T43" fmla="*/ 56 h 140"/>
              <a:gd name="T44" fmla="*/ 161 w 215"/>
              <a:gd name="T45" fmla="*/ 52 h 140"/>
              <a:gd name="T46" fmla="*/ 157 w 215"/>
              <a:gd name="T47" fmla="*/ 65 h 140"/>
              <a:gd name="T48" fmla="*/ 111 w 215"/>
              <a:gd name="T49" fmla="*/ 65 h 140"/>
              <a:gd name="T50" fmla="*/ 111 w 215"/>
              <a:gd name="T51" fmla="*/ 73 h 140"/>
              <a:gd name="T52" fmla="*/ 161 w 215"/>
              <a:gd name="T53" fmla="*/ 69 h 140"/>
              <a:gd name="T54" fmla="*/ 157 w 215"/>
              <a:gd name="T55" fmla="*/ 30 h 140"/>
              <a:gd name="T56" fmla="*/ 111 w 215"/>
              <a:gd name="T57" fmla="*/ 30 h 140"/>
              <a:gd name="T58" fmla="*/ 111 w 215"/>
              <a:gd name="T59" fmla="*/ 38 h 140"/>
              <a:gd name="T60" fmla="*/ 161 w 215"/>
              <a:gd name="T61" fmla="*/ 34 h 140"/>
              <a:gd name="T62" fmla="*/ 209 w 215"/>
              <a:gd name="T63" fmla="*/ 127 h 140"/>
              <a:gd name="T64" fmla="*/ 7 w 215"/>
              <a:gd name="T65" fmla="*/ 127 h 140"/>
              <a:gd name="T66" fmla="*/ 7 w 215"/>
              <a:gd name="T67" fmla="*/ 140 h 140"/>
              <a:gd name="T68" fmla="*/ 215 w 215"/>
              <a:gd name="T69" fmla="*/ 1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15" h="140">
                <a:moveTo>
                  <a:pt x="157" y="83"/>
                </a:moveTo>
                <a:cubicBezTo>
                  <a:pt x="58" y="83"/>
                  <a:pt x="58" y="83"/>
                  <a:pt x="58" y="83"/>
                </a:cubicBezTo>
                <a:cubicBezTo>
                  <a:pt x="56" y="83"/>
                  <a:pt x="54" y="84"/>
                  <a:pt x="54" y="87"/>
                </a:cubicBezTo>
                <a:cubicBezTo>
                  <a:pt x="54" y="89"/>
                  <a:pt x="56" y="91"/>
                  <a:pt x="58" y="91"/>
                </a:cubicBezTo>
                <a:cubicBezTo>
                  <a:pt x="157" y="91"/>
                  <a:pt x="157" y="91"/>
                  <a:pt x="157" y="91"/>
                </a:cubicBezTo>
                <a:cubicBezTo>
                  <a:pt x="159" y="91"/>
                  <a:pt x="161" y="89"/>
                  <a:pt x="161" y="87"/>
                </a:cubicBezTo>
                <a:cubicBezTo>
                  <a:pt x="161" y="84"/>
                  <a:pt x="159" y="83"/>
                  <a:pt x="157" y="83"/>
                </a:cubicBezTo>
                <a:close/>
                <a:moveTo>
                  <a:pt x="58" y="73"/>
                </a:moveTo>
                <a:cubicBezTo>
                  <a:pt x="58" y="73"/>
                  <a:pt x="58" y="73"/>
                  <a:pt x="58" y="73"/>
                </a:cubicBezTo>
                <a:cubicBezTo>
                  <a:pt x="98" y="73"/>
                  <a:pt x="98" y="73"/>
                  <a:pt x="98" y="73"/>
                </a:cubicBezTo>
                <a:cubicBezTo>
                  <a:pt x="100" y="73"/>
                  <a:pt x="102" y="71"/>
                  <a:pt x="102" y="69"/>
                </a:cubicBezTo>
                <a:cubicBezTo>
                  <a:pt x="102" y="34"/>
                  <a:pt x="102" y="34"/>
                  <a:pt x="102" y="34"/>
                </a:cubicBezTo>
                <a:cubicBezTo>
                  <a:pt x="102" y="32"/>
                  <a:pt x="100" y="30"/>
                  <a:pt x="98" y="30"/>
                </a:cubicBezTo>
                <a:cubicBezTo>
                  <a:pt x="58" y="30"/>
                  <a:pt x="58" y="30"/>
                  <a:pt x="58" y="30"/>
                </a:cubicBezTo>
                <a:cubicBezTo>
                  <a:pt x="56" y="30"/>
                  <a:pt x="54" y="32"/>
                  <a:pt x="54" y="34"/>
                </a:cubicBezTo>
                <a:cubicBezTo>
                  <a:pt x="54" y="69"/>
                  <a:pt x="54" y="69"/>
                  <a:pt x="54" y="69"/>
                </a:cubicBezTo>
                <a:cubicBezTo>
                  <a:pt x="54" y="71"/>
                  <a:pt x="56" y="73"/>
                  <a:pt x="58" y="73"/>
                </a:cubicBezTo>
                <a:close/>
                <a:moveTo>
                  <a:pt x="63" y="38"/>
                </a:moveTo>
                <a:cubicBezTo>
                  <a:pt x="63" y="38"/>
                  <a:pt x="63" y="38"/>
                  <a:pt x="63" y="38"/>
                </a:cubicBezTo>
                <a:cubicBezTo>
                  <a:pt x="94" y="38"/>
                  <a:pt x="94" y="38"/>
                  <a:pt x="94" y="38"/>
                </a:cubicBezTo>
                <a:cubicBezTo>
                  <a:pt x="94" y="65"/>
                  <a:pt x="94" y="65"/>
                  <a:pt x="94" y="65"/>
                </a:cubicBezTo>
                <a:cubicBezTo>
                  <a:pt x="63" y="65"/>
                  <a:pt x="63" y="65"/>
                  <a:pt x="63" y="65"/>
                </a:cubicBezTo>
                <a:cubicBezTo>
                  <a:pt x="63" y="38"/>
                  <a:pt x="63" y="38"/>
                  <a:pt x="63" y="38"/>
                </a:cubicBezTo>
                <a:close/>
                <a:moveTo>
                  <a:pt x="27" y="121"/>
                </a:moveTo>
                <a:cubicBezTo>
                  <a:pt x="27" y="121"/>
                  <a:pt x="27" y="121"/>
                  <a:pt x="27" y="121"/>
                </a:cubicBezTo>
                <a:cubicBezTo>
                  <a:pt x="189" y="121"/>
                  <a:pt x="189" y="121"/>
                  <a:pt x="189" y="121"/>
                </a:cubicBezTo>
                <a:cubicBezTo>
                  <a:pt x="193" y="121"/>
                  <a:pt x="196" y="118"/>
                  <a:pt x="196" y="114"/>
                </a:cubicBezTo>
                <a:cubicBezTo>
                  <a:pt x="196" y="7"/>
                  <a:pt x="196" y="7"/>
                  <a:pt x="196" y="7"/>
                </a:cubicBezTo>
                <a:cubicBezTo>
                  <a:pt x="196" y="3"/>
                  <a:pt x="193" y="0"/>
                  <a:pt x="189" y="0"/>
                </a:cubicBezTo>
                <a:cubicBezTo>
                  <a:pt x="27" y="0"/>
                  <a:pt x="27" y="0"/>
                  <a:pt x="27" y="0"/>
                </a:cubicBezTo>
                <a:cubicBezTo>
                  <a:pt x="23" y="0"/>
                  <a:pt x="20" y="3"/>
                  <a:pt x="20" y="7"/>
                </a:cubicBezTo>
                <a:cubicBezTo>
                  <a:pt x="20" y="114"/>
                  <a:pt x="20" y="114"/>
                  <a:pt x="20" y="114"/>
                </a:cubicBezTo>
                <a:cubicBezTo>
                  <a:pt x="20" y="118"/>
                  <a:pt x="23" y="121"/>
                  <a:pt x="27" y="121"/>
                </a:cubicBezTo>
                <a:close/>
                <a:moveTo>
                  <a:pt x="33" y="13"/>
                </a:moveTo>
                <a:cubicBezTo>
                  <a:pt x="33" y="13"/>
                  <a:pt x="33" y="13"/>
                  <a:pt x="33" y="13"/>
                </a:cubicBezTo>
                <a:cubicBezTo>
                  <a:pt x="182" y="13"/>
                  <a:pt x="182" y="13"/>
                  <a:pt x="182" y="13"/>
                </a:cubicBezTo>
                <a:cubicBezTo>
                  <a:pt x="182" y="107"/>
                  <a:pt x="182" y="107"/>
                  <a:pt x="182" y="107"/>
                </a:cubicBezTo>
                <a:cubicBezTo>
                  <a:pt x="33" y="107"/>
                  <a:pt x="33" y="107"/>
                  <a:pt x="33" y="107"/>
                </a:cubicBezTo>
                <a:cubicBezTo>
                  <a:pt x="33" y="13"/>
                  <a:pt x="33" y="13"/>
                  <a:pt x="33" y="13"/>
                </a:cubicBezTo>
                <a:close/>
                <a:moveTo>
                  <a:pt x="157" y="48"/>
                </a:moveTo>
                <a:cubicBezTo>
                  <a:pt x="157" y="48"/>
                  <a:pt x="157" y="48"/>
                  <a:pt x="157" y="48"/>
                </a:cubicBezTo>
                <a:cubicBezTo>
                  <a:pt x="111" y="48"/>
                  <a:pt x="111" y="48"/>
                  <a:pt x="111" y="48"/>
                </a:cubicBezTo>
                <a:cubicBezTo>
                  <a:pt x="108" y="48"/>
                  <a:pt x="107" y="49"/>
                  <a:pt x="107" y="52"/>
                </a:cubicBezTo>
                <a:cubicBezTo>
                  <a:pt x="107" y="54"/>
                  <a:pt x="108" y="56"/>
                  <a:pt x="111" y="56"/>
                </a:cubicBezTo>
                <a:cubicBezTo>
                  <a:pt x="157" y="56"/>
                  <a:pt x="157" y="56"/>
                  <a:pt x="157" y="56"/>
                </a:cubicBezTo>
                <a:cubicBezTo>
                  <a:pt x="159" y="56"/>
                  <a:pt x="161" y="54"/>
                  <a:pt x="161" y="52"/>
                </a:cubicBezTo>
                <a:cubicBezTo>
                  <a:pt x="161" y="49"/>
                  <a:pt x="159" y="48"/>
                  <a:pt x="157" y="48"/>
                </a:cubicBezTo>
                <a:close/>
                <a:moveTo>
                  <a:pt x="157" y="65"/>
                </a:moveTo>
                <a:cubicBezTo>
                  <a:pt x="157" y="65"/>
                  <a:pt x="157" y="65"/>
                  <a:pt x="157" y="65"/>
                </a:cubicBezTo>
                <a:cubicBezTo>
                  <a:pt x="111" y="65"/>
                  <a:pt x="111" y="65"/>
                  <a:pt x="111" y="65"/>
                </a:cubicBezTo>
                <a:cubicBezTo>
                  <a:pt x="108" y="65"/>
                  <a:pt x="107" y="67"/>
                  <a:pt x="107" y="69"/>
                </a:cubicBezTo>
                <a:cubicBezTo>
                  <a:pt x="107" y="71"/>
                  <a:pt x="108" y="73"/>
                  <a:pt x="111" y="73"/>
                </a:cubicBezTo>
                <a:cubicBezTo>
                  <a:pt x="157" y="73"/>
                  <a:pt x="157" y="73"/>
                  <a:pt x="157" y="73"/>
                </a:cubicBezTo>
                <a:cubicBezTo>
                  <a:pt x="159" y="73"/>
                  <a:pt x="161" y="71"/>
                  <a:pt x="161" y="69"/>
                </a:cubicBezTo>
                <a:cubicBezTo>
                  <a:pt x="161" y="67"/>
                  <a:pt x="159" y="65"/>
                  <a:pt x="157" y="65"/>
                </a:cubicBezTo>
                <a:close/>
                <a:moveTo>
                  <a:pt x="157" y="30"/>
                </a:moveTo>
                <a:cubicBezTo>
                  <a:pt x="157" y="30"/>
                  <a:pt x="157" y="30"/>
                  <a:pt x="157" y="30"/>
                </a:cubicBezTo>
                <a:cubicBezTo>
                  <a:pt x="111" y="30"/>
                  <a:pt x="111" y="30"/>
                  <a:pt x="111" y="30"/>
                </a:cubicBezTo>
                <a:cubicBezTo>
                  <a:pt x="108" y="30"/>
                  <a:pt x="107" y="32"/>
                  <a:pt x="107" y="34"/>
                </a:cubicBezTo>
                <a:cubicBezTo>
                  <a:pt x="107" y="37"/>
                  <a:pt x="108" y="38"/>
                  <a:pt x="111" y="38"/>
                </a:cubicBezTo>
                <a:cubicBezTo>
                  <a:pt x="157" y="38"/>
                  <a:pt x="157" y="38"/>
                  <a:pt x="157" y="38"/>
                </a:cubicBezTo>
                <a:cubicBezTo>
                  <a:pt x="159" y="38"/>
                  <a:pt x="161" y="37"/>
                  <a:pt x="161" y="34"/>
                </a:cubicBezTo>
                <a:cubicBezTo>
                  <a:pt x="161" y="32"/>
                  <a:pt x="159" y="30"/>
                  <a:pt x="157" y="30"/>
                </a:cubicBezTo>
                <a:close/>
                <a:moveTo>
                  <a:pt x="209" y="127"/>
                </a:moveTo>
                <a:cubicBezTo>
                  <a:pt x="209" y="127"/>
                  <a:pt x="209" y="127"/>
                  <a:pt x="209" y="127"/>
                </a:cubicBezTo>
                <a:cubicBezTo>
                  <a:pt x="7" y="127"/>
                  <a:pt x="7" y="127"/>
                  <a:pt x="7" y="127"/>
                </a:cubicBezTo>
                <a:cubicBezTo>
                  <a:pt x="3" y="127"/>
                  <a:pt x="0" y="130"/>
                  <a:pt x="0" y="134"/>
                </a:cubicBezTo>
                <a:cubicBezTo>
                  <a:pt x="0" y="137"/>
                  <a:pt x="3" y="140"/>
                  <a:pt x="7" y="140"/>
                </a:cubicBezTo>
                <a:cubicBezTo>
                  <a:pt x="209" y="140"/>
                  <a:pt x="209" y="140"/>
                  <a:pt x="209" y="140"/>
                </a:cubicBezTo>
                <a:cubicBezTo>
                  <a:pt x="212" y="140"/>
                  <a:pt x="215" y="137"/>
                  <a:pt x="215" y="134"/>
                </a:cubicBezTo>
                <a:cubicBezTo>
                  <a:pt x="215" y="130"/>
                  <a:pt x="212" y="127"/>
                  <a:pt x="209" y="127"/>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7" name="Freeform 10"/>
          <p:cNvSpPr>
            <a:spLocks noEditPoints="1"/>
          </p:cNvSpPr>
          <p:nvPr/>
        </p:nvSpPr>
        <p:spPr bwMode="auto">
          <a:xfrm>
            <a:off x="7475572" y="71798"/>
            <a:ext cx="174824" cy="175280"/>
          </a:xfrm>
          <a:custGeom>
            <a:avLst/>
            <a:gdLst>
              <a:gd name="T0" fmla="*/ 47 w 162"/>
              <a:gd name="T1" fmla="*/ 34 h 163"/>
              <a:gd name="T2" fmla="*/ 34 w 162"/>
              <a:gd name="T3" fmla="*/ 47 h 163"/>
              <a:gd name="T4" fmla="*/ 32 w 162"/>
              <a:gd name="T5" fmla="*/ 61 h 163"/>
              <a:gd name="T6" fmla="*/ 41 w 162"/>
              <a:gd name="T7" fmla="*/ 52 h 163"/>
              <a:gd name="T8" fmla="*/ 52 w 162"/>
              <a:gd name="T9" fmla="*/ 41 h 163"/>
              <a:gd name="T10" fmla="*/ 60 w 162"/>
              <a:gd name="T11" fmla="*/ 32 h 163"/>
              <a:gd name="T12" fmla="*/ 160 w 162"/>
              <a:gd name="T13" fmla="*/ 150 h 163"/>
              <a:gd name="T14" fmla="*/ 130 w 162"/>
              <a:gd name="T15" fmla="*/ 121 h 163"/>
              <a:gd name="T16" fmla="*/ 147 w 162"/>
              <a:gd name="T17" fmla="*/ 74 h 163"/>
              <a:gd name="T18" fmla="*/ 142 w 162"/>
              <a:gd name="T19" fmla="*/ 46 h 163"/>
              <a:gd name="T20" fmla="*/ 126 w 162"/>
              <a:gd name="T21" fmla="*/ 22 h 163"/>
              <a:gd name="T22" fmla="*/ 74 w 162"/>
              <a:gd name="T23" fmla="*/ 0 h 163"/>
              <a:gd name="T24" fmla="*/ 6 w 162"/>
              <a:gd name="T25" fmla="*/ 46 h 163"/>
              <a:gd name="T26" fmla="*/ 5 w 162"/>
              <a:gd name="T27" fmla="*/ 102 h 163"/>
              <a:gd name="T28" fmla="*/ 21 w 162"/>
              <a:gd name="T29" fmla="*/ 126 h 163"/>
              <a:gd name="T30" fmla="*/ 45 w 162"/>
              <a:gd name="T31" fmla="*/ 142 h 163"/>
              <a:gd name="T32" fmla="*/ 45 w 162"/>
              <a:gd name="T33" fmla="*/ 142 h 163"/>
              <a:gd name="T34" fmla="*/ 102 w 162"/>
              <a:gd name="T35" fmla="*/ 142 h 163"/>
              <a:gd name="T36" fmla="*/ 150 w 162"/>
              <a:gd name="T37" fmla="*/ 160 h 163"/>
              <a:gd name="T38" fmla="*/ 160 w 162"/>
              <a:gd name="T39" fmla="*/ 150 h 163"/>
              <a:gd name="T40" fmla="*/ 116 w 162"/>
              <a:gd name="T41" fmla="*/ 117 h 163"/>
              <a:gd name="T42" fmla="*/ 97 w 162"/>
              <a:gd name="T43" fmla="*/ 130 h 163"/>
              <a:gd name="T44" fmla="*/ 51 w 162"/>
              <a:gd name="T45" fmla="*/ 130 h 163"/>
              <a:gd name="T46" fmla="*/ 31 w 162"/>
              <a:gd name="T47" fmla="*/ 117 h 163"/>
              <a:gd name="T48" fmla="*/ 31 w 162"/>
              <a:gd name="T49" fmla="*/ 117 h 163"/>
              <a:gd name="T50" fmla="*/ 18 w 162"/>
              <a:gd name="T51" fmla="*/ 97 h 163"/>
              <a:gd name="T52" fmla="*/ 18 w 162"/>
              <a:gd name="T53" fmla="*/ 51 h 163"/>
              <a:gd name="T54" fmla="*/ 74 w 162"/>
              <a:gd name="T55" fmla="*/ 14 h 163"/>
              <a:gd name="T56" fmla="*/ 116 w 162"/>
              <a:gd name="T57" fmla="*/ 31 h 163"/>
              <a:gd name="T58" fmla="*/ 129 w 162"/>
              <a:gd name="T59" fmla="*/ 51 h 163"/>
              <a:gd name="T60" fmla="*/ 134 w 162"/>
              <a:gd name="T61" fmla="*/ 74 h 163"/>
              <a:gd name="T62" fmla="*/ 116 w 162"/>
              <a:gd name="T63" fmla="*/ 117 h 163"/>
              <a:gd name="T64" fmla="*/ 117 w 162"/>
              <a:gd name="T65" fmla="*/ 70 h 163"/>
              <a:gd name="T66" fmla="*/ 110 w 162"/>
              <a:gd name="T67" fmla="*/ 89 h 163"/>
              <a:gd name="T68" fmla="*/ 102 w 162"/>
              <a:gd name="T69" fmla="*/ 102 h 163"/>
              <a:gd name="T70" fmla="*/ 74 w 162"/>
              <a:gd name="T71" fmla="*/ 114 h 163"/>
              <a:gd name="T72" fmla="*/ 74 w 162"/>
              <a:gd name="T73" fmla="*/ 122 h 163"/>
              <a:gd name="T74" fmla="*/ 107 w 162"/>
              <a:gd name="T75" fmla="*/ 108 h 163"/>
              <a:gd name="T76" fmla="*/ 118 w 162"/>
              <a:gd name="T77" fmla="*/ 92 h 163"/>
              <a:gd name="T78" fmla="*/ 117 w 162"/>
              <a:gd name="T79" fmla="*/ 7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2" h="163">
                <a:moveTo>
                  <a:pt x="55" y="30"/>
                </a:moveTo>
                <a:cubicBezTo>
                  <a:pt x="52" y="31"/>
                  <a:pt x="50" y="33"/>
                  <a:pt x="47" y="34"/>
                </a:cubicBezTo>
                <a:cubicBezTo>
                  <a:pt x="44" y="36"/>
                  <a:pt x="42" y="38"/>
                  <a:pt x="40" y="40"/>
                </a:cubicBezTo>
                <a:cubicBezTo>
                  <a:pt x="38" y="42"/>
                  <a:pt x="36" y="45"/>
                  <a:pt x="34" y="47"/>
                </a:cubicBezTo>
                <a:cubicBezTo>
                  <a:pt x="32" y="50"/>
                  <a:pt x="31" y="53"/>
                  <a:pt x="30" y="55"/>
                </a:cubicBezTo>
                <a:cubicBezTo>
                  <a:pt x="29" y="57"/>
                  <a:pt x="30" y="60"/>
                  <a:pt x="32" y="61"/>
                </a:cubicBezTo>
                <a:cubicBezTo>
                  <a:pt x="34" y="62"/>
                  <a:pt x="36" y="61"/>
                  <a:pt x="37" y="59"/>
                </a:cubicBezTo>
                <a:cubicBezTo>
                  <a:pt x="38" y="56"/>
                  <a:pt x="39" y="54"/>
                  <a:pt x="41" y="52"/>
                </a:cubicBezTo>
                <a:cubicBezTo>
                  <a:pt x="42" y="50"/>
                  <a:pt x="44" y="48"/>
                  <a:pt x="46" y="46"/>
                </a:cubicBezTo>
                <a:cubicBezTo>
                  <a:pt x="48" y="44"/>
                  <a:pt x="49" y="43"/>
                  <a:pt x="52" y="41"/>
                </a:cubicBezTo>
                <a:cubicBezTo>
                  <a:pt x="54" y="40"/>
                  <a:pt x="56" y="38"/>
                  <a:pt x="58" y="37"/>
                </a:cubicBezTo>
                <a:cubicBezTo>
                  <a:pt x="60" y="37"/>
                  <a:pt x="61" y="34"/>
                  <a:pt x="60" y="32"/>
                </a:cubicBezTo>
                <a:cubicBezTo>
                  <a:pt x="59" y="30"/>
                  <a:pt x="57" y="29"/>
                  <a:pt x="55" y="30"/>
                </a:cubicBezTo>
                <a:close/>
                <a:moveTo>
                  <a:pt x="160" y="150"/>
                </a:moveTo>
                <a:cubicBezTo>
                  <a:pt x="160" y="150"/>
                  <a:pt x="160" y="150"/>
                  <a:pt x="160" y="150"/>
                </a:cubicBezTo>
                <a:cubicBezTo>
                  <a:pt x="130" y="121"/>
                  <a:pt x="130" y="121"/>
                  <a:pt x="130" y="121"/>
                </a:cubicBezTo>
                <a:cubicBezTo>
                  <a:pt x="135" y="115"/>
                  <a:pt x="139" y="109"/>
                  <a:pt x="142" y="102"/>
                </a:cubicBezTo>
                <a:cubicBezTo>
                  <a:pt x="145" y="93"/>
                  <a:pt x="147" y="84"/>
                  <a:pt x="147" y="74"/>
                </a:cubicBezTo>
                <a:cubicBezTo>
                  <a:pt x="147" y="64"/>
                  <a:pt x="145" y="55"/>
                  <a:pt x="142" y="46"/>
                </a:cubicBezTo>
                <a:cubicBezTo>
                  <a:pt x="142" y="46"/>
                  <a:pt x="142" y="46"/>
                  <a:pt x="142" y="46"/>
                </a:cubicBezTo>
                <a:cubicBezTo>
                  <a:pt x="138" y="37"/>
                  <a:pt x="133" y="29"/>
                  <a:pt x="126" y="22"/>
                </a:cubicBezTo>
                <a:cubicBezTo>
                  <a:pt x="126" y="22"/>
                  <a:pt x="126" y="22"/>
                  <a:pt x="126" y="22"/>
                </a:cubicBezTo>
                <a:cubicBezTo>
                  <a:pt x="119" y="15"/>
                  <a:pt x="111" y="10"/>
                  <a:pt x="102" y="6"/>
                </a:cubicBezTo>
                <a:cubicBezTo>
                  <a:pt x="93" y="2"/>
                  <a:pt x="84" y="0"/>
                  <a:pt x="74" y="0"/>
                </a:cubicBezTo>
                <a:cubicBezTo>
                  <a:pt x="53" y="0"/>
                  <a:pt x="35" y="8"/>
                  <a:pt x="21" y="22"/>
                </a:cubicBezTo>
                <a:cubicBezTo>
                  <a:pt x="15" y="29"/>
                  <a:pt x="9" y="37"/>
                  <a:pt x="6" y="46"/>
                </a:cubicBezTo>
                <a:cubicBezTo>
                  <a:pt x="2" y="55"/>
                  <a:pt x="0" y="64"/>
                  <a:pt x="0" y="74"/>
                </a:cubicBezTo>
                <a:cubicBezTo>
                  <a:pt x="0" y="84"/>
                  <a:pt x="2" y="93"/>
                  <a:pt x="5" y="102"/>
                </a:cubicBezTo>
                <a:cubicBezTo>
                  <a:pt x="6" y="102"/>
                  <a:pt x="6" y="102"/>
                  <a:pt x="6" y="102"/>
                </a:cubicBezTo>
                <a:cubicBezTo>
                  <a:pt x="9" y="111"/>
                  <a:pt x="15" y="119"/>
                  <a:pt x="21" y="126"/>
                </a:cubicBezTo>
                <a:cubicBezTo>
                  <a:pt x="22" y="126"/>
                  <a:pt x="22" y="126"/>
                  <a:pt x="22" y="126"/>
                </a:cubicBezTo>
                <a:cubicBezTo>
                  <a:pt x="28" y="133"/>
                  <a:pt x="36" y="138"/>
                  <a:pt x="45" y="142"/>
                </a:cubicBezTo>
                <a:cubicBezTo>
                  <a:pt x="45" y="142"/>
                  <a:pt x="45" y="142"/>
                  <a:pt x="45" y="142"/>
                </a:cubicBezTo>
                <a:cubicBezTo>
                  <a:pt x="45" y="142"/>
                  <a:pt x="45" y="142"/>
                  <a:pt x="45" y="142"/>
                </a:cubicBezTo>
                <a:cubicBezTo>
                  <a:pt x="54" y="146"/>
                  <a:pt x="64" y="148"/>
                  <a:pt x="74" y="148"/>
                </a:cubicBezTo>
                <a:cubicBezTo>
                  <a:pt x="84" y="148"/>
                  <a:pt x="93" y="146"/>
                  <a:pt x="102" y="142"/>
                </a:cubicBezTo>
                <a:cubicBezTo>
                  <a:pt x="109" y="139"/>
                  <a:pt x="115" y="135"/>
                  <a:pt x="121" y="131"/>
                </a:cubicBezTo>
                <a:cubicBezTo>
                  <a:pt x="150" y="160"/>
                  <a:pt x="150" y="160"/>
                  <a:pt x="150" y="160"/>
                </a:cubicBezTo>
                <a:cubicBezTo>
                  <a:pt x="153" y="163"/>
                  <a:pt x="157" y="163"/>
                  <a:pt x="160" y="160"/>
                </a:cubicBezTo>
                <a:cubicBezTo>
                  <a:pt x="162" y="157"/>
                  <a:pt x="162" y="153"/>
                  <a:pt x="160" y="150"/>
                </a:cubicBezTo>
                <a:close/>
                <a:moveTo>
                  <a:pt x="116" y="117"/>
                </a:moveTo>
                <a:cubicBezTo>
                  <a:pt x="116" y="117"/>
                  <a:pt x="116" y="117"/>
                  <a:pt x="116" y="117"/>
                </a:cubicBezTo>
                <a:cubicBezTo>
                  <a:pt x="116" y="117"/>
                  <a:pt x="116" y="117"/>
                  <a:pt x="116" y="117"/>
                </a:cubicBezTo>
                <a:cubicBezTo>
                  <a:pt x="111" y="122"/>
                  <a:pt x="104" y="127"/>
                  <a:pt x="97" y="130"/>
                </a:cubicBezTo>
                <a:cubicBezTo>
                  <a:pt x="90" y="133"/>
                  <a:pt x="82" y="134"/>
                  <a:pt x="74" y="134"/>
                </a:cubicBezTo>
                <a:cubicBezTo>
                  <a:pt x="65" y="134"/>
                  <a:pt x="58" y="133"/>
                  <a:pt x="51" y="130"/>
                </a:cubicBezTo>
                <a:cubicBezTo>
                  <a:pt x="51" y="130"/>
                  <a:pt x="51" y="130"/>
                  <a:pt x="51" y="130"/>
                </a:cubicBezTo>
                <a:cubicBezTo>
                  <a:pt x="43" y="127"/>
                  <a:pt x="37" y="122"/>
                  <a:pt x="31" y="117"/>
                </a:cubicBezTo>
                <a:cubicBezTo>
                  <a:pt x="31" y="117"/>
                  <a:pt x="31" y="117"/>
                  <a:pt x="31" y="117"/>
                </a:cubicBezTo>
                <a:cubicBezTo>
                  <a:pt x="31" y="117"/>
                  <a:pt x="31" y="117"/>
                  <a:pt x="31" y="117"/>
                </a:cubicBezTo>
                <a:cubicBezTo>
                  <a:pt x="26" y="111"/>
                  <a:pt x="21" y="104"/>
                  <a:pt x="18" y="97"/>
                </a:cubicBezTo>
                <a:cubicBezTo>
                  <a:pt x="18" y="97"/>
                  <a:pt x="18" y="97"/>
                  <a:pt x="18" y="97"/>
                </a:cubicBezTo>
                <a:cubicBezTo>
                  <a:pt x="15" y="90"/>
                  <a:pt x="13" y="82"/>
                  <a:pt x="13" y="74"/>
                </a:cubicBezTo>
                <a:cubicBezTo>
                  <a:pt x="13" y="66"/>
                  <a:pt x="15" y="58"/>
                  <a:pt x="18" y="51"/>
                </a:cubicBezTo>
                <a:cubicBezTo>
                  <a:pt x="21" y="44"/>
                  <a:pt x="26" y="37"/>
                  <a:pt x="31" y="31"/>
                </a:cubicBezTo>
                <a:cubicBezTo>
                  <a:pt x="42" y="21"/>
                  <a:pt x="57" y="14"/>
                  <a:pt x="74" y="14"/>
                </a:cubicBezTo>
                <a:cubicBezTo>
                  <a:pt x="82" y="14"/>
                  <a:pt x="90" y="15"/>
                  <a:pt x="97" y="18"/>
                </a:cubicBezTo>
                <a:cubicBezTo>
                  <a:pt x="104" y="21"/>
                  <a:pt x="111" y="26"/>
                  <a:pt x="116" y="31"/>
                </a:cubicBezTo>
                <a:cubicBezTo>
                  <a:pt x="117" y="32"/>
                  <a:pt x="117" y="32"/>
                  <a:pt x="117" y="32"/>
                </a:cubicBezTo>
                <a:cubicBezTo>
                  <a:pt x="122" y="37"/>
                  <a:pt x="126" y="44"/>
                  <a:pt x="129" y="51"/>
                </a:cubicBezTo>
                <a:cubicBezTo>
                  <a:pt x="129" y="51"/>
                  <a:pt x="129" y="51"/>
                  <a:pt x="129" y="51"/>
                </a:cubicBezTo>
                <a:cubicBezTo>
                  <a:pt x="132" y="58"/>
                  <a:pt x="134" y="66"/>
                  <a:pt x="134" y="74"/>
                </a:cubicBezTo>
                <a:cubicBezTo>
                  <a:pt x="134" y="82"/>
                  <a:pt x="132" y="90"/>
                  <a:pt x="129" y="97"/>
                </a:cubicBezTo>
                <a:cubicBezTo>
                  <a:pt x="126" y="104"/>
                  <a:pt x="122" y="111"/>
                  <a:pt x="116" y="117"/>
                </a:cubicBezTo>
                <a:close/>
                <a:moveTo>
                  <a:pt x="117" y="70"/>
                </a:moveTo>
                <a:cubicBezTo>
                  <a:pt x="117" y="70"/>
                  <a:pt x="117" y="70"/>
                  <a:pt x="117" y="70"/>
                </a:cubicBezTo>
                <a:cubicBezTo>
                  <a:pt x="115" y="70"/>
                  <a:pt x="113" y="72"/>
                  <a:pt x="113" y="74"/>
                </a:cubicBezTo>
                <a:cubicBezTo>
                  <a:pt x="113" y="79"/>
                  <a:pt x="112" y="84"/>
                  <a:pt x="110" y="89"/>
                </a:cubicBezTo>
                <a:cubicBezTo>
                  <a:pt x="110" y="89"/>
                  <a:pt x="110" y="89"/>
                  <a:pt x="110" y="89"/>
                </a:cubicBezTo>
                <a:cubicBezTo>
                  <a:pt x="108" y="94"/>
                  <a:pt x="105" y="98"/>
                  <a:pt x="102" y="102"/>
                </a:cubicBezTo>
                <a:cubicBezTo>
                  <a:pt x="98" y="106"/>
                  <a:pt x="94" y="109"/>
                  <a:pt x="89" y="111"/>
                </a:cubicBezTo>
                <a:cubicBezTo>
                  <a:pt x="84" y="113"/>
                  <a:pt x="79" y="114"/>
                  <a:pt x="74" y="114"/>
                </a:cubicBezTo>
                <a:cubicBezTo>
                  <a:pt x="71" y="114"/>
                  <a:pt x="70" y="115"/>
                  <a:pt x="70" y="118"/>
                </a:cubicBezTo>
                <a:cubicBezTo>
                  <a:pt x="70" y="120"/>
                  <a:pt x="71" y="122"/>
                  <a:pt x="74" y="122"/>
                </a:cubicBezTo>
                <a:cubicBezTo>
                  <a:pt x="80" y="122"/>
                  <a:pt x="86" y="120"/>
                  <a:pt x="92" y="118"/>
                </a:cubicBezTo>
                <a:cubicBezTo>
                  <a:pt x="98" y="116"/>
                  <a:pt x="103" y="112"/>
                  <a:pt x="107" y="108"/>
                </a:cubicBezTo>
                <a:cubicBezTo>
                  <a:pt x="112" y="103"/>
                  <a:pt x="115" y="98"/>
                  <a:pt x="118" y="92"/>
                </a:cubicBezTo>
                <a:cubicBezTo>
                  <a:pt x="118" y="92"/>
                  <a:pt x="118" y="92"/>
                  <a:pt x="118" y="92"/>
                </a:cubicBezTo>
                <a:cubicBezTo>
                  <a:pt x="120" y="86"/>
                  <a:pt x="121" y="80"/>
                  <a:pt x="121" y="74"/>
                </a:cubicBezTo>
                <a:cubicBezTo>
                  <a:pt x="121" y="72"/>
                  <a:pt x="120" y="70"/>
                  <a:pt x="117" y="70"/>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8" name="Freeform 11"/>
          <p:cNvSpPr>
            <a:spLocks noEditPoints="1"/>
          </p:cNvSpPr>
          <p:nvPr/>
        </p:nvSpPr>
        <p:spPr bwMode="auto">
          <a:xfrm>
            <a:off x="8307349" y="72219"/>
            <a:ext cx="150176" cy="190798"/>
          </a:xfrm>
          <a:custGeom>
            <a:avLst/>
            <a:gdLst>
              <a:gd name="T0" fmla="*/ 104 w 139"/>
              <a:gd name="T1" fmla="*/ 99 h 177"/>
              <a:gd name="T2" fmla="*/ 91 w 139"/>
              <a:gd name="T3" fmla="*/ 160 h 177"/>
              <a:gd name="T4" fmla="*/ 133 w 139"/>
              <a:gd name="T5" fmla="*/ 164 h 177"/>
              <a:gd name="T6" fmla="*/ 133 w 139"/>
              <a:gd name="T7" fmla="*/ 177 h 177"/>
              <a:gd name="T8" fmla="*/ 0 w 139"/>
              <a:gd name="T9" fmla="*/ 170 h 177"/>
              <a:gd name="T10" fmla="*/ 51 w 139"/>
              <a:gd name="T11" fmla="*/ 164 h 177"/>
              <a:gd name="T12" fmla="*/ 81 w 139"/>
              <a:gd name="T13" fmla="*/ 151 h 177"/>
              <a:gd name="T14" fmla="*/ 10 w 139"/>
              <a:gd name="T15" fmla="*/ 147 h 177"/>
              <a:gd name="T16" fmla="*/ 10 w 139"/>
              <a:gd name="T17" fmla="*/ 139 h 177"/>
              <a:gd name="T18" fmla="*/ 94 w 139"/>
              <a:gd name="T19" fmla="*/ 120 h 177"/>
              <a:gd name="T20" fmla="*/ 84 w 139"/>
              <a:gd name="T21" fmla="*/ 92 h 177"/>
              <a:gd name="T22" fmla="*/ 69 w 139"/>
              <a:gd name="T23" fmla="*/ 94 h 177"/>
              <a:gd name="T24" fmla="*/ 53 w 139"/>
              <a:gd name="T25" fmla="*/ 113 h 177"/>
              <a:gd name="T26" fmla="*/ 46 w 139"/>
              <a:gd name="T27" fmla="*/ 117 h 177"/>
              <a:gd name="T28" fmla="*/ 24 w 139"/>
              <a:gd name="T29" fmla="*/ 109 h 177"/>
              <a:gd name="T30" fmla="*/ 26 w 139"/>
              <a:gd name="T31" fmla="*/ 97 h 177"/>
              <a:gd name="T32" fmla="*/ 21 w 139"/>
              <a:gd name="T33" fmla="*/ 89 h 177"/>
              <a:gd name="T34" fmla="*/ 63 w 139"/>
              <a:gd name="T35" fmla="*/ 24 h 177"/>
              <a:gd name="T36" fmla="*/ 67 w 139"/>
              <a:gd name="T37" fmla="*/ 26 h 177"/>
              <a:gd name="T38" fmla="*/ 69 w 139"/>
              <a:gd name="T39" fmla="*/ 14 h 177"/>
              <a:gd name="T40" fmla="*/ 76 w 139"/>
              <a:gd name="T41" fmla="*/ 2 h 177"/>
              <a:gd name="T42" fmla="*/ 109 w 139"/>
              <a:gd name="T43" fmla="*/ 29 h 177"/>
              <a:gd name="T44" fmla="*/ 96 w 139"/>
              <a:gd name="T45" fmla="*/ 30 h 177"/>
              <a:gd name="T46" fmla="*/ 94 w 139"/>
              <a:gd name="T47" fmla="*/ 42 h 177"/>
              <a:gd name="T48" fmla="*/ 87 w 139"/>
              <a:gd name="T49" fmla="*/ 63 h 177"/>
              <a:gd name="T50" fmla="*/ 92 w 139"/>
              <a:gd name="T51" fmla="*/ 81 h 177"/>
              <a:gd name="T52" fmla="*/ 89 w 139"/>
              <a:gd name="T53" fmla="*/ 26 h 177"/>
              <a:gd name="T54" fmla="*/ 74 w 139"/>
              <a:gd name="T55" fmla="*/ 30 h 177"/>
              <a:gd name="T56" fmla="*/ 89 w 139"/>
              <a:gd name="T57" fmla="*/ 26 h 177"/>
              <a:gd name="T58" fmla="*/ 80 w 139"/>
              <a:gd name="T59" fmla="*/ 59 h 177"/>
              <a:gd name="T60" fmla="*/ 62 w 139"/>
              <a:gd name="T61" fmla="*/ 33 h 177"/>
              <a:gd name="T62" fmla="*/ 54 w 139"/>
              <a:gd name="T63" fmla="*/ 104 h 177"/>
              <a:gd name="T64" fmla="*/ 56 w 139"/>
              <a:gd name="T65" fmla="*/ 76 h 177"/>
              <a:gd name="T66" fmla="*/ 62 w 139"/>
              <a:gd name="T67" fmla="*/ 63 h 177"/>
              <a:gd name="T68" fmla="*/ 82 w 139"/>
              <a:gd name="T69" fmla="*/ 69 h 177"/>
              <a:gd name="T70" fmla="*/ 67 w 139"/>
              <a:gd name="T71" fmla="*/ 69 h 177"/>
              <a:gd name="T72" fmla="*/ 67 w 139"/>
              <a:gd name="T73" fmla="*/ 69 h 177"/>
              <a:gd name="T74" fmla="*/ 75 w 139"/>
              <a:gd name="T75" fmla="*/ 86 h 177"/>
              <a:gd name="T76" fmla="*/ 82 w 139"/>
              <a:gd name="T77" fmla="*/ 83 h 177"/>
              <a:gd name="T78" fmla="*/ 82 w 139"/>
              <a:gd name="T79" fmla="*/ 69 h 177"/>
              <a:gd name="T80" fmla="*/ 33 w 139"/>
              <a:gd name="T81" fmla="*/ 101 h 177"/>
              <a:gd name="T82" fmla="*/ 31 w 139"/>
              <a:gd name="T83" fmla="*/ 104 h 177"/>
              <a:gd name="T84" fmla="*/ 42 w 139"/>
              <a:gd name="T85" fmla="*/ 106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39" h="177">
                <a:moveTo>
                  <a:pt x="92" y="81"/>
                </a:moveTo>
                <a:cubicBezTo>
                  <a:pt x="97" y="87"/>
                  <a:pt x="101" y="92"/>
                  <a:pt x="104" y="99"/>
                </a:cubicBezTo>
                <a:cubicBezTo>
                  <a:pt x="106" y="106"/>
                  <a:pt x="108" y="113"/>
                  <a:pt x="108" y="120"/>
                </a:cubicBezTo>
                <a:cubicBezTo>
                  <a:pt x="108" y="136"/>
                  <a:pt x="101" y="150"/>
                  <a:pt x="91" y="160"/>
                </a:cubicBezTo>
                <a:cubicBezTo>
                  <a:pt x="90" y="162"/>
                  <a:pt x="89" y="163"/>
                  <a:pt x="88" y="164"/>
                </a:cubicBezTo>
                <a:cubicBezTo>
                  <a:pt x="133" y="164"/>
                  <a:pt x="133" y="164"/>
                  <a:pt x="133" y="164"/>
                </a:cubicBezTo>
                <a:cubicBezTo>
                  <a:pt x="136" y="164"/>
                  <a:pt x="139" y="167"/>
                  <a:pt x="139" y="170"/>
                </a:cubicBezTo>
                <a:cubicBezTo>
                  <a:pt x="139" y="174"/>
                  <a:pt x="136" y="177"/>
                  <a:pt x="133" y="177"/>
                </a:cubicBezTo>
                <a:cubicBezTo>
                  <a:pt x="91" y="177"/>
                  <a:pt x="49" y="177"/>
                  <a:pt x="7" y="177"/>
                </a:cubicBezTo>
                <a:cubicBezTo>
                  <a:pt x="3" y="177"/>
                  <a:pt x="0" y="174"/>
                  <a:pt x="0" y="170"/>
                </a:cubicBezTo>
                <a:cubicBezTo>
                  <a:pt x="0" y="167"/>
                  <a:pt x="3" y="164"/>
                  <a:pt x="7" y="164"/>
                </a:cubicBezTo>
                <a:cubicBezTo>
                  <a:pt x="51" y="164"/>
                  <a:pt x="51" y="164"/>
                  <a:pt x="51" y="164"/>
                </a:cubicBezTo>
                <a:cubicBezTo>
                  <a:pt x="51" y="164"/>
                  <a:pt x="51" y="164"/>
                  <a:pt x="51" y="164"/>
                </a:cubicBezTo>
                <a:cubicBezTo>
                  <a:pt x="63" y="164"/>
                  <a:pt x="74" y="159"/>
                  <a:pt x="81" y="151"/>
                </a:cubicBezTo>
                <a:cubicBezTo>
                  <a:pt x="83" y="150"/>
                  <a:pt x="84" y="148"/>
                  <a:pt x="85" y="147"/>
                </a:cubicBezTo>
                <a:cubicBezTo>
                  <a:pt x="10" y="147"/>
                  <a:pt x="10" y="147"/>
                  <a:pt x="10" y="147"/>
                </a:cubicBezTo>
                <a:cubicBezTo>
                  <a:pt x="8" y="147"/>
                  <a:pt x="6" y="145"/>
                  <a:pt x="6" y="143"/>
                </a:cubicBezTo>
                <a:cubicBezTo>
                  <a:pt x="6" y="141"/>
                  <a:pt x="8" y="139"/>
                  <a:pt x="10" y="139"/>
                </a:cubicBezTo>
                <a:cubicBezTo>
                  <a:pt x="90" y="139"/>
                  <a:pt x="90" y="139"/>
                  <a:pt x="90" y="139"/>
                </a:cubicBezTo>
                <a:cubicBezTo>
                  <a:pt x="93" y="133"/>
                  <a:pt x="94" y="127"/>
                  <a:pt x="94" y="120"/>
                </a:cubicBezTo>
                <a:cubicBezTo>
                  <a:pt x="94" y="114"/>
                  <a:pt x="93" y="109"/>
                  <a:pt x="91" y="104"/>
                </a:cubicBezTo>
                <a:cubicBezTo>
                  <a:pt x="89" y="100"/>
                  <a:pt x="87" y="96"/>
                  <a:pt x="84" y="92"/>
                </a:cubicBezTo>
                <a:cubicBezTo>
                  <a:pt x="81" y="94"/>
                  <a:pt x="78" y="94"/>
                  <a:pt x="75" y="94"/>
                </a:cubicBezTo>
                <a:cubicBezTo>
                  <a:pt x="73" y="94"/>
                  <a:pt x="71" y="94"/>
                  <a:pt x="69" y="94"/>
                </a:cubicBezTo>
                <a:cubicBezTo>
                  <a:pt x="59" y="111"/>
                  <a:pt x="59" y="111"/>
                  <a:pt x="59" y="111"/>
                </a:cubicBezTo>
                <a:cubicBezTo>
                  <a:pt x="58" y="113"/>
                  <a:pt x="55" y="114"/>
                  <a:pt x="53" y="113"/>
                </a:cubicBezTo>
                <a:cubicBezTo>
                  <a:pt x="50" y="111"/>
                  <a:pt x="50" y="111"/>
                  <a:pt x="50" y="111"/>
                </a:cubicBezTo>
                <a:cubicBezTo>
                  <a:pt x="46" y="117"/>
                  <a:pt x="46" y="117"/>
                  <a:pt x="46" y="117"/>
                </a:cubicBezTo>
                <a:cubicBezTo>
                  <a:pt x="45" y="119"/>
                  <a:pt x="42" y="119"/>
                  <a:pt x="40" y="118"/>
                </a:cubicBezTo>
                <a:cubicBezTo>
                  <a:pt x="24" y="109"/>
                  <a:pt x="24" y="109"/>
                  <a:pt x="24" y="109"/>
                </a:cubicBezTo>
                <a:cubicBezTo>
                  <a:pt x="22" y="108"/>
                  <a:pt x="21" y="105"/>
                  <a:pt x="22" y="103"/>
                </a:cubicBezTo>
                <a:cubicBezTo>
                  <a:pt x="26" y="97"/>
                  <a:pt x="26" y="97"/>
                  <a:pt x="26" y="97"/>
                </a:cubicBezTo>
                <a:cubicBezTo>
                  <a:pt x="22" y="95"/>
                  <a:pt x="22" y="95"/>
                  <a:pt x="22" y="95"/>
                </a:cubicBezTo>
                <a:cubicBezTo>
                  <a:pt x="20" y="94"/>
                  <a:pt x="20" y="91"/>
                  <a:pt x="21" y="89"/>
                </a:cubicBezTo>
                <a:cubicBezTo>
                  <a:pt x="57" y="26"/>
                  <a:pt x="57" y="26"/>
                  <a:pt x="57" y="26"/>
                </a:cubicBezTo>
                <a:cubicBezTo>
                  <a:pt x="58" y="24"/>
                  <a:pt x="61" y="23"/>
                  <a:pt x="63" y="24"/>
                </a:cubicBezTo>
                <a:cubicBezTo>
                  <a:pt x="63" y="24"/>
                  <a:pt x="63" y="24"/>
                  <a:pt x="63" y="24"/>
                </a:cubicBezTo>
                <a:cubicBezTo>
                  <a:pt x="67" y="26"/>
                  <a:pt x="67" y="26"/>
                  <a:pt x="67" y="26"/>
                </a:cubicBezTo>
                <a:cubicBezTo>
                  <a:pt x="73" y="16"/>
                  <a:pt x="73" y="16"/>
                  <a:pt x="73" y="16"/>
                </a:cubicBezTo>
                <a:cubicBezTo>
                  <a:pt x="69" y="14"/>
                  <a:pt x="69" y="14"/>
                  <a:pt x="69" y="14"/>
                </a:cubicBezTo>
                <a:cubicBezTo>
                  <a:pt x="66" y="12"/>
                  <a:pt x="65" y="8"/>
                  <a:pt x="66" y="5"/>
                </a:cubicBezTo>
                <a:cubicBezTo>
                  <a:pt x="68" y="1"/>
                  <a:pt x="72" y="0"/>
                  <a:pt x="76" y="2"/>
                </a:cubicBezTo>
                <a:cubicBezTo>
                  <a:pt x="86" y="8"/>
                  <a:pt x="96" y="14"/>
                  <a:pt x="107" y="20"/>
                </a:cubicBezTo>
                <a:cubicBezTo>
                  <a:pt x="110" y="22"/>
                  <a:pt x="111" y="26"/>
                  <a:pt x="109" y="29"/>
                </a:cubicBezTo>
                <a:cubicBezTo>
                  <a:pt x="107" y="33"/>
                  <a:pt x="103" y="34"/>
                  <a:pt x="100" y="32"/>
                </a:cubicBezTo>
                <a:cubicBezTo>
                  <a:pt x="96" y="30"/>
                  <a:pt x="96" y="30"/>
                  <a:pt x="96" y="30"/>
                </a:cubicBezTo>
                <a:cubicBezTo>
                  <a:pt x="90" y="40"/>
                  <a:pt x="90" y="40"/>
                  <a:pt x="90" y="40"/>
                </a:cubicBezTo>
                <a:cubicBezTo>
                  <a:pt x="94" y="42"/>
                  <a:pt x="94" y="42"/>
                  <a:pt x="94" y="42"/>
                </a:cubicBezTo>
                <a:cubicBezTo>
                  <a:pt x="96" y="43"/>
                  <a:pt x="97" y="46"/>
                  <a:pt x="96" y="48"/>
                </a:cubicBezTo>
                <a:cubicBezTo>
                  <a:pt x="87" y="63"/>
                  <a:pt x="87" y="63"/>
                  <a:pt x="87" y="63"/>
                </a:cubicBezTo>
                <a:cubicBezTo>
                  <a:pt x="91" y="66"/>
                  <a:pt x="93" y="71"/>
                  <a:pt x="93" y="76"/>
                </a:cubicBezTo>
                <a:cubicBezTo>
                  <a:pt x="93" y="78"/>
                  <a:pt x="93" y="80"/>
                  <a:pt x="92" y="81"/>
                </a:cubicBezTo>
                <a:close/>
                <a:moveTo>
                  <a:pt x="89" y="26"/>
                </a:moveTo>
                <a:cubicBezTo>
                  <a:pt x="89" y="26"/>
                  <a:pt x="89" y="26"/>
                  <a:pt x="89" y="26"/>
                </a:cubicBezTo>
                <a:cubicBezTo>
                  <a:pt x="86" y="24"/>
                  <a:pt x="83" y="22"/>
                  <a:pt x="80" y="20"/>
                </a:cubicBezTo>
                <a:cubicBezTo>
                  <a:pt x="74" y="30"/>
                  <a:pt x="74" y="30"/>
                  <a:pt x="74" y="30"/>
                </a:cubicBezTo>
                <a:cubicBezTo>
                  <a:pt x="83" y="36"/>
                  <a:pt x="83" y="36"/>
                  <a:pt x="83" y="36"/>
                </a:cubicBezTo>
                <a:cubicBezTo>
                  <a:pt x="89" y="26"/>
                  <a:pt x="89" y="26"/>
                  <a:pt x="89" y="26"/>
                </a:cubicBezTo>
                <a:close/>
                <a:moveTo>
                  <a:pt x="80" y="59"/>
                </a:moveTo>
                <a:cubicBezTo>
                  <a:pt x="80" y="59"/>
                  <a:pt x="80" y="59"/>
                  <a:pt x="80" y="59"/>
                </a:cubicBezTo>
                <a:cubicBezTo>
                  <a:pt x="87" y="47"/>
                  <a:pt x="87" y="47"/>
                  <a:pt x="87" y="47"/>
                </a:cubicBezTo>
                <a:cubicBezTo>
                  <a:pt x="78" y="43"/>
                  <a:pt x="70" y="38"/>
                  <a:pt x="62" y="33"/>
                </a:cubicBezTo>
                <a:cubicBezTo>
                  <a:pt x="30" y="90"/>
                  <a:pt x="30" y="90"/>
                  <a:pt x="30" y="90"/>
                </a:cubicBezTo>
                <a:cubicBezTo>
                  <a:pt x="38" y="94"/>
                  <a:pt x="46" y="99"/>
                  <a:pt x="54" y="104"/>
                </a:cubicBezTo>
                <a:cubicBezTo>
                  <a:pt x="62" y="90"/>
                  <a:pt x="62" y="90"/>
                  <a:pt x="62" y="90"/>
                </a:cubicBezTo>
                <a:cubicBezTo>
                  <a:pt x="58" y="86"/>
                  <a:pt x="56" y="81"/>
                  <a:pt x="56" y="76"/>
                </a:cubicBezTo>
                <a:cubicBezTo>
                  <a:pt x="56" y="71"/>
                  <a:pt x="58" y="66"/>
                  <a:pt x="62" y="63"/>
                </a:cubicBezTo>
                <a:cubicBezTo>
                  <a:pt x="62" y="63"/>
                  <a:pt x="62" y="63"/>
                  <a:pt x="62" y="63"/>
                </a:cubicBezTo>
                <a:cubicBezTo>
                  <a:pt x="67" y="58"/>
                  <a:pt x="73" y="57"/>
                  <a:pt x="80" y="59"/>
                </a:cubicBezTo>
                <a:close/>
                <a:moveTo>
                  <a:pt x="82" y="69"/>
                </a:moveTo>
                <a:cubicBezTo>
                  <a:pt x="82" y="69"/>
                  <a:pt x="82" y="69"/>
                  <a:pt x="82" y="69"/>
                </a:cubicBezTo>
                <a:cubicBezTo>
                  <a:pt x="78" y="65"/>
                  <a:pt x="71" y="65"/>
                  <a:pt x="67" y="69"/>
                </a:cubicBezTo>
                <a:cubicBezTo>
                  <a:pt x="67" y="69"/>
                  <a:pt x="67" y="69"/>
                  <a:pt x="67" y="69"/>
                </a:cubicBezTo>
                <a:cubicBezTo>
                  <a:pt x="67" y="69"/>
                  <a:pt x="67" y="69"/>
                  <a:pt x="67" y="69"/>
                </a:cubicBezTo>
                <a:cubicBezTo>
                  <a:pt x="65" y="71"/>
                  <a:pt x="64" y="73"/>
                  <a:pt x="64" y="76"/>
                </a:cubicBezTo>
                <a:cubicBezTo>
                  <a:pt x="64" y="82"/>
                  <a:pt x="69" y="86"/>
                  <a:pt x="75" y="86"/>
                </a:cubicBezTo>
                <a:cubicBezTo>
                  <a:pt x="77" y="86"/>
                  <a:pt x="80" y="85"/>
                  <a:pt x="82" y="83"/>
                </a:cubicBezTo>
                <a:cubicBezTo>
                  <a:pt x="82" y="83"/>
                  <a:pt x="82" y="83"/>
                  <a:pt x="82" y="83"/>
                </a:cubicBezTo>
                <a:cubicBezTo>
                  <a:pt x="84" y="81"/>
                  <a:pt x="85" y="79"/>
                  <a:pt x="85" y="76"/>
                </a:cubicBezTo>
                <a:cubicBezTo>
                  <a:pt x="85" y="73"/>
                  <a:pt x="84" y="71"/>
                  <a:pt x="82" y="69"/>
                </a:cubicBezTo>
                <a:cubicBezTo>
                  <a:pt x="82" y="69"/>
                  <a:pt x="82" y="69"/>
                  <a:pt x="82" y="69"/>
                </a:cubicBezTo>
                <a:close/>
                <a:moveTo>
                  <a:pt x="33" y="101"/>
                </a:moveTo>
                <a:cubicBezTo>
                  <a:pt x="33" y="101"/>
                  <a:pt x="33" y="101"/>
                  <a:pt x="33" y="101"/>
                </a:cubicBezTo>
                <a:cubicBezTo>
                  <a:pt x="31" y="104"/>
                  <a:pt x="31" y="104"/>
                  <a:pt x="31" y="104"/>
                </a:cubicBezTo>
                <a:cubicBezTo>
                  <a:pt x="41" y="109"/>
                  <a:pt x="41" y="109"/>
                  <a:pt x="41" y="109"/>
                </a:cubicBezTo>
                <a:cubicBezTo>
                  <a:pt x="42" y="106"/>
                  <a:pt x="42" y="106"/>
                  <a:pt x="42" y="106"/>
                </a:cubicBezTo>
                <a:cubicBezTo>
                  <a:pt x="33" y="101"/>
                  <a:pt x="33" y="101"/>
                  <a:pt x="33" y="101"/>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9" name="Freeform 12"/>
          <p:cNvSpPr>
            <a:spLocks noEditPoints="1"/>
          </p:cNvSpPr>
          <p:nvPr/>
        </p:nvSpPr>
        <p:spPr bwMode="auto">
          <a:xfrm>
            <a:off x="7906118" y="72068"/>
            <a:ext cx="130548" cy="187604"/>
          </a:xfrm>
          <a:custGeom>
            <a:avLst/>
            <a:gdLst>
              <a:gd name="T0" fmla="*/ 3 w 121"/>
              <a:gd name="T1" fmla="*/ 119 h 174"/>
              <a:gd name="T2" fmla="*/ 23 w 121"/>
              <a:gd name="T3" fmla="*/ 115 h 174"/>
              <a:gd name="T4" fmla="*/ 38 w 121"/>
              <a:gd name="T5" fmla="*/ 74 h 174"/>
              <a:gd name="T6" fmla="*/ 38 w 121"/>
              <a:gd name="T7" fmla="*/ 74 h 174"/>
              <a:gd name="T8" fmla="*/ 38 w 121"/>
              <a:gd name="T9" fmla="*/ 29 h 174"/>
              <a:gd name="T10" fmla="*/ 54 w 121"/>
              <a:gd name="T11" fmla="*/ 21 h 174"/>
              <a:gd name="T12" fmla="*/ 60 w 121"/>
              <a:gd name="T13" fmla="*/ 0 h 174"/>
              <a:gd name="T14" fmla="*/ 67 w 121"/>
              <a:gd name="T15" fmla="*/ 21 h 174"/>
              <a:gd name="T16" fmla="*/ 92 w 121"/>
              <a:gd name="T17" fmla="*/ 51 h 174"/>
              <a:gd name="T18" fmla="*/ 82 w 121"/>
              <a:gd name="T19" fmla="*/ 74 h 174"/>
              <a:gd name="T20" fmla="*/ 98 w 121"/>
              <a:gd name="T21" fmla="*/ 115 h 174"/>
              <a:gd name="T22" fmla="*/ 117 w 121"/>
              <a:gd name="T23" fmla="*/ 119 h 174"/>
              <a:gd name="T24" fmla="*/ 102 w 121"/>
              <a:gd name="T25" fmla="*/ 124 h 174"/>
              <a:gd name="T26" fmla="*/ 116 w 121"/>
              <a:gd name="T27" fmla="*/ 159 h 174"/>
              <a:gd name="T28" fmla="*/ 120 w 121"/>
              <a:gd name="T29" fmla="*/ 168 h 174"/>
              <a:gd name="T30" fmla="*/ 113 w 121"/>
              <a:gd name="T31" fmla="*/ 171 h 174"/>
              <a:gd name="T32" fmla="*/ 108 w 121"/>
              <a:gd name="T33" fmla="*/ 162 h 174"/>
              <a:gd name="T34" fmla="*/ 87 w 121"/>
              <a:gd name="T35" fmla="*/ 124 h 174"/>
              <a:gd name="T36" fmla="*/ 67 w 121"/>
              <a:gd name="T37" fmla="*/ 129 h 174"/>
              <a:gd name="T38" fmla="*/ 54 w 121"/>
              <a:gd name="T39" fmla="*/ 129 h 174"/>
              <a:gd name="T40" fmla="*/ 34 w 121"/>
              <a:gd name="T41" fmla="*/ 124 h 174"/>
              <a:gd name="T42" fmla="*/ 13 w 121"/>
              <a:gd name="T43" fmla="*/ 162 h 174"/>
              <a:gd name="T44" fmla="*/ 8 w 121"/>
              <a:gd name="T45" fmla="*/ 171 h 174"/>
              <a:gd name="T46" fmla="*/ 1 w 121"/>
              <a:gd name="T47" fmla="*/ 168 h 174"/>
              <a:gd name="T48" fmla="*/ 5 w 121"/>
              <a:gd name="T49" fmla="*/ 159 h 174"/>
              <a:gd name="T50" fmla="*/ 19 w 121"/>
              <a:gd name="T51" fmla="*/ 124 h 174"/>
              <a:gd name="T52" fmla="*/ 54 w 121"/>
              <a:gd name="T53" fmla="*/ 115 h 174"/>
              <a:gd name="T54" fmla="*/ 54 w 121"/>
              <a:gd name="T55" fmla="*/ 110 h 174"/>
              <a:gd name="T56" fmla="*/ 67 w 121"/>
              <a:gd name="T57" fmla="*/ 110 h 174"/>
              <a:gd name="T58" fmla="*/ 83 w 121"/>
              <a:gd name="T59" fmla="*/ 115 h 174"/>
              <a:gd name="T60" fmla="*/ 54 w 121"/>
              <a:gd name="T61" fmla="*/ 82 h 174"/>
              <a:gd name="T62" fmla="*/ 54 w 121"/>
              <a:gd name="T63" fmla="*/ 115 h 174"/>
              <a:gd name="T64" fmla="*/ 73 w 121"/>
              <a:gd name="T65" fmla="*/ 39 h 174"/>
              <a:gd name="T66" fmla="*/ 48 w 121"/>
              <a:gd name="T67" fmla="*/ 39 h 174"/>
              <a:gd name="T68" fmla="*/ 48 w 121"/>
              <a:gd name="T69" fmla="*/ 64 h 174"/>
              <a:gd name="T70" fmla="*/ 68 w 121"/>
              <a:gd name="T71" fmla="*/ 68 h 174"/>
              <a:gd name="T72" fmla="*/ 73 w 121"/>
              <a:gd name="T73" fmla="*/ 64 h 174"/>
              <a:gd name="T74" fmla="*/ 73 w 121"/>
              <a:gd name="T75" fmla="*/ 39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1" h="174">
                <a:moveTo>
                  <a:pt x="8" y="124"/>
                </a:moveTo>
                <a:cubicBezTo>
                  <a:pt x="5" y="124"/>
                  <a:pt x="3" y="122"/>
                  <a:pt x="3" y="119"/>
                </a:cubicBezTo>
                <a:cubicBezTo>
                  <a:pt x="3" y="117"/>
                  <a:pt x="5" y="115"/>
                  <a:pt x="8" y="115"/>
                </a:cubicBezTo>
                <a:cubicBezTo>
                  <a:pt x="23" y="115"/>
                  <a:pt x="23" y="115"/>
                  <a:pt x="23" y="115"/>
                </a:cubicBezTo>
                <a:cubicBezTo>
                  <a:pt x="42" y="77"/>
                  <a:pt x="42" y="77"/>
                  <a:pt x="42" y="77"/>
                </a:cubicBezTo>
                <a:cubicBezTo>
                  <a:pt x="41" y="76"/>
                  <a:pt x="40" y="75"/>
                  <a:pt x="38" y="74"/>
                </a:cubicBezTo>
                <a:cubicBezTo>
                  <a:pt x="38" y="74"/>
                  <a:pt x="38" y="74"/>
                  <a:pt x="38" y="74"/>
                </a:cubicBezTo>
                <a:cubicBezTo>
                  <a:pt x="38" y="74"/>
                  <a:pt x="38" y="74"/>
                  <a:pt x="38" y="74"/>
                </a:cubicBezTo>
                <a:cubicBezTo>
                  <a:pt x="33" y="68"/>
                  <a:pt x="29" y="60"/>
                  <a:pt x="29" y="51"/>
                </a:cubicBezTo>
                <a:cubicBezTo>
                  <a:pt x="29" y="43"/>
                  <a:pt x="33" y="35"/>
                  <a:pt x="38" y="29"/>
                </a:cubicBezTo>
                <a:cubicBezTo>
                  <a:pt x="39" y="29"/>
                  <a:pt x="39" y="29"/>
                  <a:pt x="39" y="29"/>
                </a:cubicBezTo>
                <a:cubicBezTo>
                  <a:pt x="43" y="25"/>
                  <a:pt x="48" y="22"/>
                  <a:pt x="54" y="21"/>
                </a:cubicBezTo>
                <a:cubicBezTo>
                  <a:pt x="54" y="7"/>
                  <a:pt x="54" y="7"/>
                  <a:pt x="54" y="7"/>
                </a:cubicBezTo>
                <a:cubicBezTo>
                  <a:pt x="54" y="3"/>
                  <a:pt x="57" y="0"/>
                  <a:pt x="60" y="0"/>
                </a:cubicBezTo>
                <a:cubicBezTo>
                  <a:pt x="64" y="0"/>
                  <a:pt x="67" y="3"/>
                  <a:pt x="67" y="7"/>
                </a:cubicBezTo>
                <a:cubicBezTo>
                  <a:pt x="67" y="21"/>
                  <a:pt x="67" y="21"/>
                  <a:pt x="67" y="21"/>
                </a:cubicBezTo>
                <a:cubicBezTo>
                  <a:pt x="73" y="22"/>
                  <a:pt x="78" y="25"/>
                  <a:pt x="82" y="29"/>
                </a:cubicBezTo>
                <a:cubicBezTo>
                  <a:pt x="88" y="35"/>
                  <a:pt x="92" y="43"/>
                  <a:pt x="92" y="51"/>
                </a:cubicBezTo>
                <a:cubicBezTo>
                  <a:pt x="92" y="60"/>
                  <a:pt x="88" y="68"/>
                  <a:pt x="82" y="74"/>
                </a:cubicBezTo>
                <a:cubicBezTo>
                  <a:pt x="82" y="74"/>
                  <a:pt x="82" y="74"/>
                  <a:pt x="82" y="74"/>
                </a:cubicBezTo>
                <a:cubicBezTo>
                  <a:pt x="81" y="75"/>
                  <a:pt x="80" y="76"/>
                  <a:pt x="79" y="77"/>
                </a:cubicBezTo>
                <a:cubicBezTo>
                  <a:pt x="98" y="115"/>
                  <a:pt x="98" y="115"/>
                  <a:pt x="98" y="115"/>
                </a:cubicBezTo>
                <a:cubicBezTo>
                  <a:pt x="113" y="115"/>
                  <a:pt x="113" y="115"/>
                  <a:pt x="113" y="115"/>
                </a:cubicBezTo>
                <a:cubicBezTo>
                  <a:pt x="116" y="115"/>
                  <a:pt x="117" y="117"/>
                  <a:pt x="117" y="119"/>
                </a:cubicBezTo>
                <a:cubicBezTo>
                  <a:pt x="117" y="122"/>
                  <a:pt x="116" y="124"/>
                  <a:pt x="113" y="124"/>
                </a:cubicBezTo>
                <a:cubicBezTo>
                  <a:pt x="102" y="124"/>
                  <a:pt x="102" y="124"/>
                  <a:pt x="102" y="124"/>
                </a:cubicBezTo>
                <a:cubicBezTo>
                  <a:pt x="116" y="153"/>
                  <a:pt x="116" y="153"/>
                  <a:pt x="116" y="153"/>
                </a:cubicBezTo>
                <a:cubicBezTo>
                  <a:pt x="117" y="155"/>
                  <a:pt x="117" y="157"/>
                  <a:pt x="116" y="159"/>
                </a:cubicBezTo>
                <a:cubicBezTo>
                  <a:pt x="117" y="162"/>
                  <a:pt x="117" y="162"/>
                  <a:pt x="117" y="162"/>
                </a:cubicBezTo>
                <a:cubicBezTo>
                  <a:pt x="120" y="168"/>
                  <a:pt x="120" y="168"/>
                  <a:pt x="120" y="168"/>
                </a:cubicBezTo>
                <a:cubicBezTo>
                  <a:pt x="121" y="170"/>
                  <a:pt x="120" y="172"/>
                  <a:pt x="118" y="173"/>
                </a:cubicBezTo>
                <a:cubicBezTo>
                  <a:pt x="116" y="174"/>
                  <a:pt x="114" y="173"/>
                  <a:pt x="113" y="171"/>
                </a:cubicBezTo>
                <a:cubicBezTo>
                  <a:pt x="110" y="165"/>
                  <a:pt x="110" y="165"/>
                  <a:pt x="110" y="165"/>
                </a:cubicBezTo>
                <a:cubicBezTo>
                  <a:pt x="108" y="162"/>
                  <a:pt x="108" y="162"/>
                  <a:pt x="108" y="162"/>
                </a:cubicBezTo>
                <a:cubicBezTo>
                  <a:pt x="106" y="162"/>
                  <a:pt x="104" y="160"/>
                  <a:pt x="103" y="158"/>
                </a:cubicBezTo>
                <a:cubicBezTo>
                  <a:pt x="87" y="124"/>
                  <a:pt x="87" y="124"/>
                  <a:pt x="87" y="124"/>
                </a:cubicBezTo>
                <a:cubicBezTo>
                  <a:pt x="67" y="124"/>
                  <a:pt x="67" y="124"/>
                  <a:pt x="67" y="124"/>
                </a:cubicBezTo>
                <a:cubicBezTo>
                  <a:pt x="67" y="129"/>
                  <a:pt x="67" y="129"/>
                  <a:pt x="67" y="129"/>
                </a:cubicBezTo>
                <a:cubicBezTo>
                  <a:pt x="67" y="132"/>
                  <a:pt x="64" y="136"/>
                  <a:pt x="60" y="136"/>
                </a:cubicBezTo>
                <a:cubicBezTo>
                  <a:pt x="57" y="136"/>
                  <a:pt x="54" y="132"/>
                  <a:pt x="54" y="129"/>
                </a:cubicBezTo>
                <a:cubicBezTo>
                  <a:pt x="54" y="124"/>
                  <a:pt x="54" y="124"/>
                  <a:pt x="54" y="124"/>
                </a:cubicBezTo>
                <a:cubicBezTo>
                  <a:pt x="34" y="124"/>
                  <a:pt x="34" y="124"/>
                  <a:pt x="34" y="124"/>
                </a:cubicBezTo>
                <a:cubicBezTo>
                  <a:pt x="17" y="158"/>
                  <a:pt x="17" y="158"/>
                  <a:pt x="17" y="158"/>
                </a:cubicBezTo>
                <a:cubicBezTo>
                  <a:pt x="16" y="160"/>
                  <a:pt x="15" y="162"/>
                  <a:pt x="13" y="162"/>
                </a:cubicBezTo>
                <a:cubicBezTo>
                  <a:pt x="11" y="165"/>
                  <a:pt x="11" y="165"/>
                  <a:pt x="11" y="165"/>
                </a:cubicBezTo>
                <a:cubicBezTo>
                  <a:pt x="8" y="171"/>
                  <a:pt x="8" y="171"/>
                  <a:pt x="8" y="171"/>
                </a:cubicBezTo>
                <a:cubicBezTo>
                  <a:pt x="7" y="173"/>
                  <a:pt x="5" y="174"/>
                  <a:pt x="3" y="173"/>
                </a:cubicBezTo>
                <a:cubicBezTo>
                  <a:pt x="1" y="172"/>
                  <a:pt x="0" y="170"/>
                  <a:pt x="1" y="168"/>
                </a:cubicBezTo>
                <a:cubicBezTo>
                  <a:pt x="4" y="162"/>
                  <a:pt x="4" y="162"/>
                  <a:pt x="4" y="162"/>
                </a:cubicBezTo>
                <a:cubicBezTo>
                  <a:pt x="5" y="159"/>
                  <a:pt x="5" y="159"/>
                  <a:pt x="5" y="159"/>
                </a:cubicBezTo>
                <a:cubicBezTo>
                  <a:pt x="4" y="157"/>
                  <a:pt x="4" y="155"/>
                  <a:pt x="5" y="153"/>
                </a:cubicBezTo>
                <a:cubicBezTo>
                  <a:pt x="19" y="124"/>
                  <a:pt x="19" y="124"/>
                  <a:pt x="19" y="124"/>
                </a:cubicBezTo>
                <a:cubicBezTo>
                  <a:pt x="8" y="124"/>
                  <a:pt x="8" y="124"/>
                  <a:pt x="8" y="124"/>
                </a:cubicBezTo>
                <a:close/>
                <a:moveTo>
                  <a:pt x="54" y="115"/>
                </a:moveTo>
                <a:cubicBezTo>
                  <a:pt x="54" y="115"/>
                  <a:pt x="54" y="115"/>
                  <a:pt x="54" y="115"/>
                </a:cubicBezTo>
                <a:cubicBezTo>
                  <a:pt x="54" y="110"/>
                  <a:pt x="54" y="110"/>
                  <a:pt x="54" y="110"/>
                </a:cubicBezTo>
                <a:cubicBezTo>
                  <a:pt x="54" y="107"/>
                  <a:pt x="57" y="103"/>
                  <a:pt x="60" y="103"/>
                </a:cubicBezTo>
                <a:cubicBezTo>
                  <a:pt x="64" y="103"/>
                  <a:pt x="67" y="107"/>
                  <a:pt x="67" y="110"/>
                </a:cubicBezTo>
                <a:cubicBezTo>
                  <a:pt x="67" y="115"/>
                  <a:pt x="67" y="115"/>
                  <a:pt x="67" y="115"/>
                </a:cubicBezTo>
                <a:cubicBezTo>
                  <a:pt x="83" y="115"/>
                  <a:pt x="83" y="115"/>
                  <a:pt x="83" y="115"/>
                </a:cubicBezTo>
                <a:cubicBezTo>
                  <a:pt x="67" y="82"/>
                  <a:pt x="67" y="82"/>
                  <a:pt x="67" y="82"/>
                </a:cubicBezTo>
                <a:cubicBezTo>
                  <a:pt x="63" y="83"/>
                  <a:pt x="58" y="83"/>
                  <a:pt x="54" y="82"/>
                </a:cubicBezTo>
                <a:cubicBezTo>
                  <a:pt x="38" y="115"/>
                  <a:pt x="38" y="115"/>
                  <a:pt x="38" y="115"/>
                </a:cubicBezTo>
                <a:cubicBezTo>
                  <a:pt x="54" y="115"/>
                  <a:pt x="54" y="115"/>
                  <a:pt x="54" y="115"/>
                </a:cubicBezTo>
                <a:close/>
                <a:moveTo>
                  <a:pt x="73" y="39"/>
                </a:moveTo>
                <a:cubicBezTo>
                  <a:pt x="73" y="39"/>
                  <a:pt x="73" y="39"/>
                  <a:pt x="73" y="39"/>
                </a:cubicBezTo>
                <a:cubicBezTo>
                  <a:pt x="66" y="32"/>
                  <a:pt x="55" y="32"/>
                  <a:pt x="48" y="39"/>
                </a:cubicBezTo>
                <a:cubicBezTo>
                  <a:pt x="48" y="39"/>
                  <a:pt x="48" y="39"/>
                  <a:pt x="48" y="39"/>
                </a:cubicBezTo>
                <a:cubicBezTo>
                  <a:pt x="45" y="42"/>
                  <a:pt x="43" y="47"/>
                  <a:pt x="43" y="51"/>
                </a:cubicBezTo>
                <a:cubicBezTo>
                  <a:pt x="43" y="56"/>
                  <a:pt x="45" y="61"/>
                  <a:pt x="48" y="64"/>
                </a:cubicBezTo>
                <a:cubicBezTo>
                  <a:pt x="53" y="69"/>
                  <a:pt x="61" y="71"/>
                  <a:pt x="67" y="68"/>
                </a:cubicBezTo>
                <a:cubicBezTo>
                  <a:pt x="68" y="68"/>
                  <a:pt x="68" y="68"/>
                  <a:pt x="68" y="68"/>
                </a:cubicBezTo>
                <a:cubicBezTo>
                  <a:pt x="69" y="67"/>
                  <a:pt x="71" y="66"/>
                  <a:pt x="73" y="64"/>
                </a:cubicBezTo>
                <a:cubicBezTo>
                  <a:pt x="73" y="64"/>
                  <a:pt x="73" y="64"/>
                  <a:pt x="73" y="64"/>
                </a:cubicBezTo>
                <a:cubicBezTo>
                  <a:pt x="76" y="61"/>
                  <a:pt x="78" y="56"/>
                  <a:pt x="78" y="51"/>
                </a:cubicBezTo>
                <a:cubicBezTo>
                  <a:pt x="78" y="47"/>
                  <a:pt x="76" y="42"/>
                  <a:pt x="73" y="39"/>
                </a:cubicBezTo>
                <a:cubicBezTo>
                  <a:pt x="73" y="39"/>
                  <a:pt x="73" y="39"/>
                  <a:pt x="73" y="3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10" name="Freeform 13"/>
          <p:cNvSpPr>
            <a:spLocks noEditPoints="1"/>
          </p:cNvSpPr>
          <p:nvPr/>
        </p:nvSpPr>
        <p:spPr bwMode="auto">
          <a:xfrm>
            <a:off x="7047488" y="77985"/>
            <a:ext cx="212710" cy="176648"/>
          </a:xfrm>
          <a:custGeom>
            <a:avLst/>
            <a:gdLst>
              <a:gd name="T0" fmla="*/ 111 w 197"/>
              <a:gd name="T1" fmla="*/ 11 h 164"/>
              <a:gd name="T2" fmla="*/ 0 w 197"/>
              <a:gd name="T3" fmla="*/ 15 h 164"/>
              <a:gd name="T4" fmla="*/ 105 w 197"/>
              <a:gd name="T5" fmla="*/ 164 h 164"/>
              <a:gd name="T6" fmla="*/ 136 w 197"/>
              <a:gd name="T7" fmla="*/ 159 h 164"/>
              <a:gd name="T8" fmla="*/ 196 w 197"/>
              <a:gd name="T9" fmla="*/ 142 h 164"/>
              <a:gd name="T10" fmla="*/ 52 w 197"/>
              <a:gd name="T11" fmla="*/ 150 h 164"/>
              <a:gd name="T12" fmla="*/ 52 w 197"/>
              <a:gd name="T13" fmla="*/ 22 h 164"/>
              <a:gd name="T14" fmla="*/ 99 w 197"/>
              <a:gd name="T15" fmla="*/ 150 h 164"/>
              <a:gd name="T16" fmla="*/ 99 w 197"/>
              <a:gd name="T17" fmla="*/ 22 h 164"/>
              <a:gd name="T18" fmla="*/ 147 w 197"/>
              <a:gd name="T19" fmla="*/ 149 h 164"/>
              <a:gd name="T20" fmla="*/ 181 w 197"/>
              <a:gd name="T21" fmla="*/ 139 h 164"/>
              <a:gd name="T22" fmla="*/ 23 w 197"/>
              <a:gd name="T23" fmla="*/ 133 h 164"/>
              <a:gd name="T24" fmla="*/ 42 w 197"/>
              <a:gd name="T25" fmla="*/ 134 h 164"/>
              <a:gd name="T26" fmla="*/ 43 w 197"/>
              <a:gd name="T27" fmla="*/ 114 h 164"/>
              <a:gd name="T28" fmla="*/ 23 w 197"/>
              <a:gd name="T29" fmla="*/ 114 h 164"/>
              <a:gd name="T30" fmla="*/ 29 w 197"/>
              <a:gd name="T31" fmla="*/ 120 h 164"/>
              <a:gd name="T32" fmla="*/ 37 w 197"/>
              <a:gd name="T33" fmla="*/ 120 h 164"/>
              <a:gd name="T34" fmla="*/ 37 w 197"/>
              <a:gd name="T35" fmla="*/ 128 h 164"/>
              <a:gd name="T36" fmla="*/ 29 w 197"/>
              <a:gd name="T37" fmla="*/ 127 h 164"/>
              <a:gd name="T38" fmla="*/ 32 w 197"/>
              <a:gd name="T39" fmla="*/ 91 h 164"/>
              <a:gd name="T40" fmla="*/ 36 w 197"/>
              <a:gd name="T41" fmla="*/ 38 h 164"/>
              <a:gd name="T42" fmla="*/ 28 w 197"/>
              <a:gd name="T43" fmla="*/ 87 h 164"/>
              <a:gd name="T44" fmla="*/ 134 w 197"/>
              <a:gd name="T45" fmla="*/ 31 h 164"/>
              <a:gd name="T46" fmla="*/ 149 w 197"/>
              <a:gd name="T47" fmla="*/ 86 h 164"/>
              <a:gd name="T48" fmla="*/ 134 w 197"/>
              <a:gd name="T49" fmla="*/ 31 h 164"/>
              <a:gd name="T50" fmla="*/ 69 w 197"/>
              <a:gd name="T51" fmla="*/ 133 h 164"/>
              <a:gd name="T52" fmla="*/ 88 w 197"/>
              <a:gd name="T53" fmla="*/ 133 h 164"/>
              <a:gd name="T54" fmla="*/ 79 w 197"/>
              <a:gd name="T55" fmla="*/ 110 h 164"/>
              <a:gd name="T56" fmla="*/ 65 w 197"/>
              <a:gd name="T57" fmla="*/ 124 h 164"/>
              <a:gd name="T58" fmla="*/ 75 w 197"/>
              <a:gd name="T59" fmla="*/ 120 h 164"/>
              <a:gd name="T60" fmla="*/ 82 w 197"/>
              <a:gd name="T61" fmla="*/ 120 h 164"/>
              <a:gd name="T62" fmla="*/ 82 w 197"/>
              <a:gd name="T63" fmla="*/ 128 h 164"/>
              <a:gd name="T64" fmla="*/ 74 w 197"/>
              <a:gd name="T65" fmla="*/ 127 h 164"/>
              <a:gd name="T66" fmla="*/ 81 w 197"/>
              <a:gd name="T67" fmla="*/ 91 h 164"/>
              <a:gd name="T68" fmla="*/ 85 w 197"/>
              <a:gd name="T69" fmla="*/ 38 h 164"/>
              <a:gd name="T70" fmla="*/ 77 w 197"/>
              <a:gd name="T71" fmla="*/ 87 h 164"/>
              <a:gd name="T72" fmla="*/ 148 w 197"/>
              <a:gd name="T73" fmla="*/ 109 h 164"/>
              <a:gd name="T74" fmla="*/ 148 w 197"/>
              <a:gd name="T75" fmla="*/ 128 h 164"/>
              <a:gd name="T76" fmla="*/ 167 w 197"/>
              <a:gd name="T77" fmla="*/ 128 h 164"/>
              <a:gd name="T78" fmla="*/ 168 w 197"/>
              <a:gd name="T79" fmla="*/ 109 h 164"/>
              <a:gd name="T80" fmla="*/ 158 w 197"/>
              <a:gd name="T81" fmla="*/ 105 h 164"/>
              <a:gd name="T82" fmla="*/ 154 w 197"/>
              <a:gd name="T83" fmla="*/ 114 h 164"/>
              <a:gd name="T84" fmla="*/ 163 w 197"/>
              <a:gd name="T85" fmla="*/ 118 h 164"/>
              <a:gd name="T86" fmla="*/ 154 w 197"/>
              <a:gd name="T87" fmla="*/ 122 h 164"/>
              <a:gd name="T88" fmla="*/ 154 w 197"/>
              <a:gd name="T89" fmla="*/ 11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7" h="164">
                <a:moveTo>
                  <a:pt x="159" y="6"/>
                </a:moveTo>
                <a:cubicBezTo>
                  <a:pt x="158" y="2"/>
                  <a:pt x="155" y="0"/>
                  <a:pt x="151" y="1"/>
                </a:cubicBezTo>
                <a:cubicBezTo>
                  <a:pt x="111" y="11"/>
                  <a:pt x="111" y="11"/>
                  <a:pt x="111" y="11"/>
                </a:cubicBezTo>
                <a:cubicBezTo>
                  <a:pt x="110" y="10"/>
                  <a:pt x="108" y="8"/>
                  <a:pt x="105" y="8"/>
                </a:cubicBezTo>
                <a:cubicBezTo>
                  <a:pt x="7" y="8"/>
                  <a:pt x="7" y="8"/>
                  <a:pt x="7" y="8"/>
                </a:cubicBezTo>
                <a:cubicBezTo>
                  <a:pt x="3" y="8"/>
                  <a:pt x="0" y="11"/>
                  <a:pt x="0" y="15"/>
                </a:cubicBezTo>
                <a:cubicBezTo>
                  <a:pt x="0" y="157"/>
                  <a:pt x="0" y="157"/>
                  <a:pt x="0" y="157"/>
                </a:cubicBezTo>
                <a:cubicBezTo>
                  <a:pt x="0" y="161"/>
                  <a:pt x="3" y="164"/>
                  <a:pt x="7" y="164"/>
                </a:cubicBezTo>
                <a:cubicBezTo>
                  <a:pt x="105" y="164"/>
                  <a:pt x="105" y="164"/>
                  <a:pt x="105" y="164"/>
                </a:cubicBezTo>
                <a:cubicBezTo>
                  <a:pt x="109" y="164"/>
                  <a:pt x="112" y="161"/>
                  <a:pt x="112" y="157"/>
                </a:cubicBezTo>
                <a:cubicBezTo>
                  <a:pt x="112" y="71"/>
                  <a:pt x="112" y="71"/>
                  <a:pt x="112" y="71"/>
                </a:cubicBezTo>
                <a:cubicBezTo>
                  <a:pt x="136" y="159"/>
                  <a:pt x="136" y="159"/>
                  <a:pt x="136" y="159"/>
                </a:cubicBezTo>
                <a:cubicBezTo>
                  <a:pt x="136" y="162"/>
                  <a:pt x="140" y="164"/>
                  <a:pt x="144" y="163"/>
                </a:cubicBezTo>
                <a:cubicBezTo>
                  <a:pt x="191" y="151"/>
                  <a:pt x="191" y="151"/>
                  <a:pt x="191" y="151"/>
                </a:cubicBezTo>
                <a:cubicBezTo>
                  <a:pt x="195" y="150"/>
                  <a:pt x="197" y="146"/>
                  <a:pt x="196" y="142"/>
                </a:cubicBezTo>
                <a:cubicBezTo>
                  <a:pt x="159" y="6"/>
                  <a:pt x="159" y="6"/>
                  <a:pt x="159" y="6"/>
                </a:cubicBezTo>
                <a:close/>
                <a:moveTo>
                  <a:pt x="52" y="150"/>
                </a:moveTo>
                <a:cubicBezTo>
                  <a:pt x="52" y="150"/>
                  <a:pt x="52" y="150"/>
                  <a:pt x="52" y="150"/>
                </a:cubicBezTo>
                <a:cubicBezTo>
                  <a:pt x="14" y="150"/>
                  <a:pt x="14" y="150"/>
                  <a:pt x="14" y="150"/>
                </a:cubicBezTo>
                <a:cubicBezTo>
                  <a:pt x="14" y="22"/>
                  <a:pt x="14" y="22"/>
                  <a:pt x="14" y="22"/>
                </a:cubicBezTo>
                <a:cubicBezTo>
                  <a:pt x="52" y="22"/>
                  <a:pt x="52" y="22"/>
                  <a:pt x="52" y="22"/>
                </a:cubicBezTo>
                <a:cubicBezTo>
                  <a:pt x="52" y="150"/>
                  <a:pt x="52" y="150"/>
                  <a:pt x="52" y="150"/>
                </a:cubicBezTo>
                <a:close/>
                <a:moveTo>
                  <a:pt x="99" y="150"/>
                </a:moveTo>
                <a:cubicBezTo>
                  <a:pt x="99" y="150"/>
                  <a:pt x="99" y="150"/>
                  <a:pt x="99" y="150"/>
                </a:cubicBezTo>
                <a:cubicBezTo>
                  <a:pt x="60" y="150"/>
                  <a:pt x="60" y="150"/>
                  <a:pt x="60" y="150"/>
                </a:cubicBezTo>
                <a:cubicBezTo>
                  <a:pt x="60" y="22"/>
                  <a:pt x="60" y="22"/>
                  <a:pt x="60" y="22"/>
                </a:cubicBezTo>
                <a:cubicBezTo>
                  <a:pt x="99" y="22"/>
                  <a:pt x="99" y="22"/>
                  <a:pt x="99" y="22"/>
                </a:cubicBezTo>
                <a:cubicBezTo>
                  <a:pt x="99" y="150"/>
                  <a:pt x="99" y="150"/>
                  <a:pt x="99" y="150"/>
                </a:cubicBezTo>
                <a:close/>
                <a:moveTo>
                  <a:pt x="147" y="149"/>
                </a:moveTo>
                <a:cubicBezTo>
                  <a:pt x="147" y="149"/>
                  <a:pt x="147" y="149"/>
                  <a:pt x="147" y="149"/>
                </a:cubicBezTo>
                <a:cubicBezTo>
                  <a:pt x="114" y="25"/>
                  <a:pt x="114" y="25"/>
                  <a:pt x="114" y="25"/>
                </a:cubicBezTo>
                <a:cubicBezTo>
                  <a:pt x="148" y="16"/>
                  <a:pt x="148" y="16"/>
                  <a:pt x="148" y="16"/>
                </a:cubicBezTo>
                <a:cubicBezTo>
                  <a:pt x="181" y="139"/>
                  <a:pt x="181" y="139"/>
                  <a:pt x="181" y="139"/>
                </a:cubicBezTo>
                <a:cubicBezTo>
                  <a:pt x="147" y="149"/>
                  <a:pt x="147" y="149"/>
                  <a:pt x="147" y="149"/>
                </a:cubicBezTo>
                <a:close/>
                <a:moveTo>
                  <a:pt x="23" y="133"/>
                </a:moveTo>
                <a:cubicBezTo>
                  <a:pt x="23" y="133"/>
                  <a:pt x="23" y="133"/>
                  <a:pt x="23" y="133"/>
                </a:cubicBezTo>
                <a:cubicBezTo>
                  <a:pt x="23" y="133"/>
                  <a:pt x="23" y="133"/>
                  <a:pt x="23" y="133"/>
                </a:cubicBezTo>
                <a:cubicBezTo>
                  <a:pt x="26" y="136"/>
                  <a:pt x="29" y="137"/>
                  <a:pt x="33" y="137"/>
                </a:cubicBezTo>
                <a:cubicBezTo>
                  <a:pt x="37" y="137"/>
                  <a:pt x="40" y="136"/>
                  <a:pt x="42" y="134"/>
                </a:cubicBezTo>
                <a:cubicBezTo>
                  <a:pt x="43" y="133"/>
                  <a:pt x="43" y="133"/>
                  <a:pt x="43" y="133"/>
                </a:cubicBezTo>
                <a:cubicBezTo>
                  <a:pt x="45" y="131"/>
                  <a:pt x="47" y="127"/>
                  <a:pt x="47" y="124"/>
                </a:cubicBezTo>
                <a:cubicBezTo>
                  <a:pt x="47" y="120"/>
                  <a:pt x="45" y="116"/>
                  <a:pt x="43" y="114"/>
                </a:cubicBezTo>
                <a:cubicBezTo>
                  <a:pt x="42" y="114"/>
                  <a:pt x="42" y="114"/>
                  <a:pt x="42" y="114"/>
                </a:cubicBezTo>
                <a:cubicBezTo>
                  <a:pt x="40" y="112"/>
                  <a:pt x="37" y="110"/>
                  <a:pt x="33" y="110"/>
                </a:cubicBezTo>
                <a:cubicBezTo>
                  <a:pt x="29" y="110"/>
                  <a:pt x="26" y="112"/>
                  <a:pt x="23" y="114"/>
                </a:cubicBezTo>
                <a:cubicBezTo>
                  <a:pt x="21" y="116"/>
                  <a:pt x="19" y="120"/>
                  <a:pt x="19" y="124"/>
                </a:cubicBezTo>
                <a:cubicBezTo>
                  <a:pt x="19" y="127"/>
                  <a:pt x="21" y="131"/>
                  <a:pt x="23" y="133"/>
                </a:cubicBezTo>
                <a:close/>
                <a:moveTo>
                  <a:pt x="29" y="120"/>
                </a:moveTo>
                <a:cubicBezTo>
                  <a:pt x="29" y="120"/>
                  <a:pt x="29" y="120"/>
                  <a:pt x="29" y="120"/>
                </a:cubicBezTo>
                <a:cubicBezTo>
                  <a:pt x="30" y="119"/>
                  <a:pt x="31" y="118"/>
                  <a:pt x="33" y="118"/>
                </a:cubicBezTo>
                <a:cubicBezTo>
                  <a:pt x="34" y="118"/>
                  <a:pt x="36" y="119"/>
                  <a:pt x="37" y="120"/>
                </a:cubicBezTo>
                <a:cubicBezTo>
                  <a:pt x="37" y="120"/>
                  <a:pt x="37" y="120"/>
                  <a:pt x="37" y="120"/>
                </a:cubicBezTo>
                <a:cubicBezTo>
                  <a:pt x="38" y="121"/>
                  <a:pt x="38" y="122"/>
                  <a:pt x="38" y="124"/>
                </a:cubicBezTo>
                <a:cubicBezTo>
                  <a:pt x="38" y="125"/>
                  <a:pt x="38" y="127"/>
                  <a:pt x="37" y="128"/>
                </a:cubicBezTo>
                <a:cubicBezTo>
                  <a:pt x="36" y="129"/>
                  <a:pt x="34" y="129"/>
                  <a:pt x="33" y="129"/>
                </a:cubicBezTo>
                <a:cubicBezTo>
                  <a:pt x="31" y="129"/>
                  <a:pt x="30" y="129"/>
                  <a:pt x="29" y="128"/>
                </a:cubicBezTo>
                <a:cubicBezTo>
                  <a:pt x="29" y="127"/>
                  <a:pt x="29" y="127"/>
                  <a:pt x="29" y="127"/>
                </a:cubicBezTo>
                <a:cubicBezTo>
                  <a:pt x="28" y="126"/>
                  <a:pt x="27" y="125"/>
                  <a:pt x="27" y="124"/>
                </a:cubicBezTo>
                <a:cubicBezTo>
                  <a:pt x="27" y="122"/>
                  <a:pt x="28" y="121"/>
                  <a:pt x="29" y="120"/>
                </a:cubicBezTo>
                <a:close/>
                <a:moveTo>
                  <a:pt x="32" y="91"/>
                </a:moveTo>
                <a:cubicBezTo>
                  <a:pt x="32" y="91"/>
                  <a:pt x="32" y="91"/>
                  <a:pt x="32" y="91"/>
                </a:cubicBezTo>
                <a:cubicBezTo>
                  <a:pt x="34" y="91"/>
                  <a:pt x="36" y="89"/>
                  <a:pt x="36" y="87"/>
                </a:cubicBezTo>
                <a:cubicBezTo>
                  <a:pt x="36" y="38"/>
                  <a:pt x="36" y="38"/>
                  <a:pt x="36" y="38"/>
                </a:cubicBezTo>
                <a:cubicBezTo>
                  <a:pt x="36" y="35"/>
                  <a:pt x="34" y="34"/>
                  <a:pt x="32" y="34"/>
                </a:cubicBezTo>
                <a:cubicBezTo>
                  <a:pt x="29" y="34"/>
                  <a:pt x="28" y="35"/>
                  <a:pt x="28" y="38"/>
                </a:cubicBezTo>
                <a:cubicBezTo>
                  <a:pt x="28" y="87"/>
                  <a:pt x="28" y="87"/>
                  <a:pt x="28" y="87"/>
                </a:cubicBezTo>
                <a:cubicBezTo>
                  <a:pt x="28" y="89"/>
                  <a:pt x="29" y="91"/>
                  <a:pt x="32" y="91"/>
                </a:cubicBezTo>
                <a:close/>
                <a:moveTo>
                  <a:pt x="134" y="31"/>
                </a:moveTo>
                <a:cubicBezTo>
                  <a:pt x="134" y="31"/>
                  <a:pt x="134" y="31"/>
                  <a:pt x="134" y="31"/>
                </a:cubicBezTo>
                <a:cubicBezTo>
                  <a:pt x="132" y="32"/>
                  <a:pt x="131" y="34"/>
                  <a:pt x="131" y="36"/>
                </a:cubicBezTo>
                <a:cubicBezTo>
                  <a:pt x="144" y="84"/>
                  <a:pt x="144" y="84"/>
                  <a:pt x="144" y="84"/>
                </a:cubicBezTo>
                <a:cubicBezTo>
                  <a:pt x="144" y="86"/>
                  <a:pt x="146" y="87"/>
                  <a:pt x="149" y="86"/>
                </a:cubicBezTo>
                <a:cubicBezTo>
                  <a:pt x="151" y="86"/>
                  <a:pt x="152" y="84"/>
                  <a:pt x="152" y="82"/>
                </a:cubicBezTo>
                <a:cubicBezTo>
                  <a:pt x="139" y="34"/>
                  <a:pt x="139" y="34"/>
                  <a:pt x="139" y="34"/>
                </a:cubicBezTo>
                <a:cubicBezTo>
                  <a:pt x="138" y="32"/>
                  <a:pt x="136" y="31"/>
                  <a:pt x="134" y="31"/>
                </a:cubicBezTo>
                <a:close/>
                <a:moveTo>
                  <a:pt x="69" y="133"/>
                </a:moveTo>
                <a:cubicBezTo>
                  <a:pt x="69" y="133"/>
                  <a:pt x="69" y="133"/>
                  <a:pt x="69" y="133"/>
                </a:cubicBezTo>
                <a:cubicBezTo>
                  <a:pt x="69" y="133"/>
                  <a:pt x="69" y="133"/>
                  <a:pt x="69" y="133"/>
                </a:cubicBezTo>
                <a:cubicBezTo>
                  <a:pt x="71" y="136"/>
                  <a:pt x="75" y="137"/>
                  <a:pt x="79" y="137"/>
                </a:cubicBezTo>
                <a:cubicBezTo>
                  <a:pt x="82" y="137"/>
                  <a:pt x="86" y="136"/>
                  <a:pt x="88" y="134"/>
                </a:cubicBezTo>
                <a:cubicBezTo>
                  <a:pt x="88" y="133"/>
                  <a:pt x="88" y="133"/>
                  <a:pt x="88" y="133"/>
                </a:cubicBezTo>
                <a:cubicBezTo>
                  <a:pt x="91" y="131"/>
                  <a:pt x="92" y="127"/>
                  <a:pt x="92" y="124"/>
                </a:cubicBezTo>
                <a:cubicBezTo>
                  <a:pt x="92" y="120"/>
                  <a:pt x="91" y="116"/>
                  <a:pt x="88" y="114"/>
                </a:cubicBezTo>
                <a:cubicBezTo>
                  <a:pt x="86" y="112"/>
                  <a:pt x="82" y="110"/>
                  <a:pt x="79" y="110"/>
                </a:cubicBezTo>
                <a:cubicBezTo>
                  <a:pt x="75" y="110"/>
                  <a:pt x="71" y="112"/>
                  <a:pt x="69" y="114"/>
                </a:cubicBezTo>
                <a:cubicBezTo>
                  <a:pt x="69" y="114"/>
                  <a:pt x="69" y="114"/>
                  <a:pt x="69" y="114"/>
                </a:cubicBezTo>
                <a:cubicBezTo>
                  <a:pt x="66" y="116"/>
                  <a:pt x="65" y="120"/>
                  <a:pt x="65" y="124"/>
                </a:cubicBezTo>
                <a:cubicBezTo>
                  <a:pt x="65" y="127"/>
                  <a:pt x="66" y="131"/>
                  <a:pt x="69" y="133"/>
                </a:cubicBezTo>
                <a:close/>
                <a:moveTo>
                  <a:pt x="75" y="120"/>
                </a:moveTo>
                <a:cubicBezTo>
                  <a:pt x="75" y="120"/>
                  <a:pt x="75" y="120"/>
                  <a:pt x="75" y="120"/>
                </a:cubicBezTo>
                <a:cubicBezTo>
                  <a:pt x="76" y="119"/>
                  <a:pt x="77" y="118"/>
                  <a:pt x="79" y="118"/>
                </a:cubicBezTo>
                <a:cubicBezTo>
                  <a:pt x="80" y="118"/>
                  <a:pt x="81" y="119"/>
                  <a:pt x="82" y="120"/>
                </a:cubicBezTo>
                <a:cubicBezTo>
                  <a:pt x="82" y="120"/>
                  <a:pt x="82" y="120"/>
                  <a:pt x="82" y="120"/>
                </a:cubicBezTo>
                <a:cubicBezTo>
                  <a:pt x="84" y="121"/>
                  <a:pt x="84" y="122"/>
                  <a:pt x="84" y="124"/>
                </a:cubicBezTo>
                <a:cubicBezTo>
                  <a:pt x="84" y="125"/>
                  <a:pt x="84" y="127"/>
                  <a:pt x="83" y="128"/>
                </a:cubicBezTo>
                <a:cubicBezTo>
                  <a:pt x="82" y="128"/>
                  <a:pt x="82" y="128"/>
                  <a:pt x="82" y="128"/>
                </a:cubicBezTo>
                <a:cubicBezTo>
                  <a:pt x="81" y="129"/>
                  <a:pt x="80" y="129"/>
                  <a:pt x="79" y="129"/>
                </a:cubicBezTo>
                <a:cubicBezTo>
                  <a:pt x="77" y="129"/>
                  <a:pt x="76" y="129"/>
                  <a:pt x="75" y="128"/>
                </a:cubicBezTo>
                <a:cubicBezTo>
                  <a:pt x="74" y="127"/>
                  <a:pt x="74" y="127"/>
                  <a:pt x="74" y="127"/>
                </a:cubicBezTo>
                <a:cubicBezTo>
                  <a:pt x="74" y="126"/>
                  <a:pt x="73" y="125"/>
                  <a:pt x="73" y="124"/>
                </a:cubicBezTo>
                <a:cubicBezTo>
                  <a:pt x="73" y="122"/>
                  <a:pt x="74" y="121"/>
                  <a:pt x="75" y="120"/>
                </a:cubicBezTo>
                <a:close/>
                <a:moveTo>
                  <a:pt x="81" y="91"/>
                </a:moveTo>
                <a:cubicBezTo>
                  <a:pt x="81" y="91"/>
                  <a:pt x="81" y="91"/>
                  <a:pt x="81" y="91"/>
                </a:cubicBezTo>
                <a:cubicBezTo>
                  <a:pt x="83" y="91"/>
                  <a:pt x="85" y="89"/>
                  <a:pt x="85" y="87"/>
                </a:cubicBezTo>
                <a:cubicBezTo>
                  <a:pt x="85" y="38"/>
                  <a:pt x="85" y="38"/>
                  <a:pt x="85" y="38"/>
                </a:cubicBezTo>
                <a:cubicBezTo>
                  <a:pt x="85" y="35"/>
                  <a:pt x="83" y="34"/>
                  <a:pt x="81" y="34"/>
                </a:cubicBezTo>
                <a:cubicBezTo>
                  <a:pt x="79" y="34"/>
                  <a:pt x="77" y="35"/>
                  <a:pt x="77" y="38"/>
                </a:cubicBezTo>
                <a:cubicBezTo>
                  <a:pt x="77" y="87"/>
                  <a:pt x="77" y="87"/>
                  <a:pt x="77" y="87"/>
                </a:cubicBezTo>
                <a:cubicBezTo>
                  <a:pt x="77" y="89"/>
                  <a:pt x="79" y="91"/>
                  <a:pt x="81" y="91"/>
                </a:cubicBezTo>
                <a:close/>
                <a:moveTo>
                  <a:pt x="148" y="109"/>
                </a:moveTo>
                <a:cubicBezTo>
                  <a:pt x="148" y="109"/>
                  <a:pt x="148" y="109"/>
                  <a:pt x="148" y="109"/>
                </a:cubicBezTo>
                <a:cubicBezTo>
                  <a:pt x="146" y="111"/>
                  <a:pt x="144" y="114"/>
                  <a:pt x="144" y="118"/>
                </a:cubicBezTo>
                <a:cubicBezTo>
                  <a:pt x="144" y="122"/>
                  <a:pt x="146" y="125"/>
                  <a:pt x="148" y="128"/>
                </a:cubicBezTo>
                <a:cubicBezTo>
                  <a:pt x="148" y="128"/>
                  <a:pt x="148" y="128"/>
                  <a:pt x="148" y="128"/>
                </a:cubicBezTo>
                <a:cubicBezTo>
                  <a:pt x="151" y="130"/>
                  <a:pt x="154" y="132"/>
                  <a:pt x="158" y="132"/>
                </a:cubicBezTo>
                <a:cubicBezTo>
                  <a:pt x="161" y="132"/>
                  <a:pt x="165" y="131"/>
                  <a:pt x="167" y="128"/>
                </a:cubicBezTo>
                <a:cubicBezTo>
                  <a:pt x="167" y="128"/>
                  <a:pt x="167" y="128"/>
                  <a:pt x="167" y="128"/>
                </a:cubicBezTo>
                <a:cubicBezTo>
                  <a:pt x="168" y="128"/>
                  <a:pt x="168" y="128"/>
                  <a:pt x="168" y="128"/>
                </a:cubicBezTo>
                <a:cubicBezTo>
                  <a:pt x="170" y="126"/>
                  <a:pt x="171" y="122"/>
                  <a:pt x="171" y="118"/>
                </a:cubicBezTo>
                <a:cubicBezTo>
                  <a:pt x="171" y="114"/>
                  <a:pt x="170" y="111"/>
                  <a:pt x="168" y="109"/>
                </a:cubicBezTo>
                <a:cubicBezTo>
                  <a:pt x="168" y="109"/>
                  <a:pt x="168" y="109"/>
                  <a:pt x="168" y="109"/>
                </a:cubicBezTo>
                <a:cubicBezTo>
                  <a:pt x="168" y="109"/>
                  <a:pt x="168" y="109"/>
                  <a:pt x="168" y="109"/>
                </a:cubicBezTo>
                <a:cubicBezTo>
                  <a:pt x="165" y="106"/>
                  <a:pt x="162" y="105"/>
                  <a:pt x="158" y="105"/>
                </a:cubicBezTo>
                <a:cubicBezTo>
                  <a:pt x="154" y="105"/>
                  <a:pt x="151" y="106"/>
                  <a:pt x="148" y="109"/>
                </a:cubicBezTo>
                <a:close/>
                <a:moveTo>
                  <a:pt x="154" y="114"/>
                </a:moveTo>
                <a:cubicBezTo>
                  <a:pt x="154" y="114"/>
                  <a:pt x="154" y="114"/>
                  <a:pt x="154" y="114"/>
                </a:cubicBezTo>
                <a:cubicBezTo>
                  <a:pt x="155" y="113"/>
                  <a:pt x="156" y="113"/>
                  <a:pt x="158" y="113"/>
                </a:cubicBezTo>
                <a:cubicBezTo>
                  <a:pt x="159" y="113"/>
                  <a:pt x="161" y="113"/>
                  <a:pt x="162" y="114"/>
                </a:cubicBezTo>
                <a:cubicBezTo>
                  <a:pt x="163" y="115"/>
                  <a:pt x="163" y="117"/>
                  <a:pt x="163" y="118"/>
                </a:cubicBezTo>
                <a:cubicBezTo>
                  <a:pt x="163" y="120"/>
                  <a:pt x="163" y="121"/>
                  <a:pt x="162" y="122"/>
                </a:cubicBezTo>
                <a:cubicBezTo>
                  <a:pt x="161" y="123"/>
                  <a:pt x="159" y="124"/>
                  <a:pt x="158" y="124"/>
                </a:cubicBezTo>
                <a:cubicBezTo>
                  <a:pt x="156" y="124"/>
                  <a:pt x="155" y="123"/>
                  <a:pt x="154" y="122"/>
                </a:cubicBezTo>
                <a:cubicBezTo>
                  <a:pt x="154" y="122"/>
                  <a:pt x="154" y="122"/>
                  <a:pt x="154" y="122"/>
                </a:cubicBezTo>
                <a:cubicBezTo>
                  <a:pt x="153" y="121"/>
                  <a:pt x="152" y="120"/>
                  <a:pt x="152" y="118"/>
                </a:cubicBezTo>
                <a:cubicBezTo>
                  <a:pt x="152" y="117"/>
                  <a:pt x="153" y="115"/>
                  <a:pt x="154" y="114"/>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grpSp>
        <p:nvGrpSpPr>
          <p:cNvPr id="26" name="组合 25"/>
          <p:cNvGrpSpPr/>
          <p:nvPr/>
        </p:nvGrpSpPr>
        <p:grpSpPr>
          <a:xfrm>
            <a:off x="113215" y="94248"/>
            <a:ext cx="132594" cy="132592"/>
            <a:chOff x="8689063" y="2493438"/>
            <a:chExt cx="156623" cy="156623"/>
          </a:xfrm>
        </p:grpSpPr>
        <p:sp>
          <p:nvSpPr>
            <p:cNvPr id="27" name="矩形 26"/>
            <p:cNvSpPr/>
            <p:nvPr/>
          </p:nvSpPr>
          <p:spPr>
            <a:xfrm>
              <a:off x="8689063"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组合 28"/>
          <p:cNvGrpSpPr/>
          <p:nvPr/>
        </p:nvGrpSpPr>
        <p:grpSpPr>
          <a:xfrm>
            <a:off x="245809" y="94248"/>
            <a:ext cx="132594" cy="132592"/>
            <a:chOff x="8845686" y="2493438"/>
            <a:chExt cx="156623" cy="156623"/>
          </a:xfrm>
        </p:grpSpPr>
        <p:sp>
          <p:nvSpPr>
            <p:cNvPr id="30" name="矩形 29"/>
            <p:cNvSpPr/>
            <p:nvPr/>
          </p:nvSpPr>
          <p:spPr>
            <a:xfrm>
              <a:off x="8845686" y="2493438"/>
              <a:ext cx="156623" cy="156623"/>
            </a:xfrm>
            <a:prstGeom prst="rect">
              <a:avLst/>
            </a:prstGeom>
            <a:noFill/>
            <a:ln w="6350" cap="sq">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矩形 31"/>
          <p:cNvSpPr/>
          <p:nvPr/>
        </p:nvSpPr>
        <p:spPr>
          <a:xfrm>
            <a:off x="2450923" y="2244742"/>
            <a:ext cx="4242169" cy="561682"/>
          </a:xfrm>
          <a:prstGeom prst="rect">
            <a:avLst/>
          </a:prstGeom>
        </p:spPr>
        <p:txBody>
          <a:bodyPr wrap="none" lIns="68571" tIns="34285" rIns="68571" bIns="34285">
            <a:spAutoFit/>
          </a:bodyPr>
          <a:lstStyle/>
          <a:p>
            <a:pPr algn="ctr"/>
            <a:r>
              <a:rPr lang="zh-CN" altLang="en-US" sz="3200" dirty="0">
                <a:solidFill>
                  <a:srgbClr val="4B6075"/>
                </a:solidFill>
                <a:latin typeface="微软雅黑" pitchFamily="34" charset="-122"/>
                <a:ea typeface="微软雅黑" pitchFamily="34" charset="-122"/>
              </a:rPr>
              <a:t>恳请各位老师批评斧正</a:t>
            </a:r>
          </a:p>
        </p:txBody>
      </p:sp>
      <p:cxnSp>
        <p:nvCxnSpPr>
          <p:cNvPr id="33" name="直接连接符 32"/>
          <p:cNvCxnSpPr/>
          <p:nvPr/>
        </p:nvCxnSpPr>
        <p:spPr>
          <a:xfrm>
            <a:off x="2699792" y="3003004"/>
            <a:ext cx="3646391" cy="0"/>
          </a:xfrm>
          <a:prstGeom prst="line">
            <a:avLst/>
          </a:prstGeom>
          <a:ln w="28575">
            <a:solidFill>
              <a:srgbClr val="4B6075"/>
            </a:solidFill>
          </a:ln>
        </p:spPr>
        <p:style>
          <a:lnRef idx="1">
            <a:schemeClr val="accent1"/>
          </a:lnRef>
          <a:fillRef idx="0">
            <a:schemeClr val="accent1"/>
          </a:fillRef>
          <a:effectRef idx="0">
            <a:schemeClr val="accent1"/>
          </a:effectRef>
          <a:fontRef idx="minor">
            <a:schemeClr val="tx1"/>
          </a:fontRef>
        </p:style>
      </p:cxnSp>
      <p:grpSp>
        <p:nvGrpSpPr>
          <p:cNvPr id="34" name="组合 33"/>
          <p:cNvGrpSpPr/>
          <p:nvPr/>
        </p:nvGrpSpPr>
        <p:grpSpPr>
          <a:xfrm>
            <a:off x="4128050" y="1107421"/>
            <a:ext cx="887899" cy="887471"/>
            <a:chOff x="5364480" y="1371600"/>
            <a:chExt cx="1513840" cy="1513840"/>
          </a:xfrm>
        </p:grpSpPr>
        <p:sp>
          <p:nvSpPr>
            <p:cNvPr id="35" name="椭圆 34"/>
            <p:cNvSpPr/>
            <p:nvPr/>
          </p:nvSpPr>
          <p:spPr>
            <a:xfrm>
              <a:off x="5364480" y="1371600"/>
              <a:ext cx="1513840" cy="1513840"/>
            </a:xfrm>
            <a:prstGeom prst="ellipse">
              <a:avLst/>
            </a:prstGeom>
            <a:solidFill>
              <a:srgbClr val="4A5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Freeform 101"/>
            <p:cNvSpPr>
              <a:spLocks noChangeArrowheads="1"/>
            </p:cNvSpPr>
            <p:nvPr/>
          </p:nvSpPr>
          <p:spPr bwMode="auto">
            <a:xfrm>
              <a:off x="5576862" y="1726886"/>
              <a:ext cx="1048435" cy="803267"/>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algn="ctr">
                <a:defRPr/>
              </a:pPr>
              <a:endParaRPr lang="en-US" sz="700" dirty="0"/>
            </a:p>
          </p:txBody>
        </p:sp>
      </p:grpSp>
      <p:sp>
        <p:nvSpPr>
          <p:cNvPr id="12" name="矩形 11">
            <a:extLst>
              <a:ext uri="{FF2B5EF4-FFF2-40B4-BE49-F238E27FC236}">
                <a16:creationId xmlns:a16="http://schemas.microsoft.com/office/drawing/2014/main" id="{FB7B52EC-8098-CC31-AA73-5D963E8AB2CB}"/>
              </a:ext>
            </a:extLst>
          </p:cNvPr>
          <p:cNvSpPr/>
          <p:nvPr/>
        </p:nvSpPr>
        <p:spPr>
          <a:xfrm>
            <a:off x="0" y="4515172"/>
            <a:ext cx="9144000" cy="626741"/>
          </a:xfrm>
          <a:prstGeom prst="rect">
            <a:avLst/>
          </a:prstGeom>
          <a:solidFill>
            <a:srgbClr val="5466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9" name="组合 18">
            <a:extLst>
              <a:ext uri="{FF2B5EF4-FFF2-40B4-BE49-F238E27FC236}">
                <a16:creationId xmlns:a16="http://schemas.microsoft.com/office/drawing/2014/main" id="{F3D2F5B5-EA46-3E0C-ACA5-70F618ACF422}"/>
              </a:ext>
            </a:extLst>
          </p:cNvPr>
          <p:cNvGrpSpPr/>
          <p:nvPr/>
        </p:nvGrpSpPr>
        <p:grpSpPr>
          <a:xfrm>
            <a:off x="2848703" y="3367622"/>
            <a:ext cx="231813" cy="231701"/>
            <a:chOff x="3785450" y="3161055"/>
            <a:chExt cx="504762" cy="504762"/>
          </a:xfrm>
        </p:grpSpPr>
        <p:sp>
          <p:nvSpPr>
            <p:cNvPr id="20" name="椭圆 19">
              <a:extLst>
                <a:ext uri="{FF2B5EF4-FFF2-40B4-BE49-F238E27FC236}">
                  <a16:creationId xmlns:a16="http://schemas.microsoft.com/office/drawing/2014/main" id="{CDD82DD1-2589-FCDB-9E18-65EBCDC4D27B}"/>
                </a:ext>
              </a:extLst>
            </p:cNvPr>
            <p:cNvSpPr/>
            <p:nvPr/>
          </p:nvSpPr>
          <p:spPr>
            <a:xfrm>
              <a:off x="3785450" y="3161055"/>
              <a:ext cx="504762" cy="504762"/>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a:cs typeface="+mn-cs"/>
              </a:endParaRPr>
            </a:p>
          </p:txBody>
        </p:sp>
        <p:sp>
          <p:nvSpPr>
            <p:cNvPr id="21" name="Freeform 96">
              <a:extLst>
                <a:ext uri="{FF2B5EF4-FFF2-40B4-BE49-F238E27FC236}">
                  <a16:creationId xmlns:a16="http://schemas.microsoft.com/office/drawing/2014/main" id="{F9801FF7-75C9-EA12-59AC-C9F86BFC93E2}"/>
                </a:ext>
              </a:extLst>
            </p:cNvPr>
            <p:cNvSpPr>
              <a:spLocks noChangeArrowheads="1"/>
            </p:cNvSpPr>
            <p:nvPr/>
          </p:nvSpPr>
          <p:spPr bwMode="auto">
            <a:xfrm>
              <a:off x="3892876" y="3261557"/>
              <a:ext cx="289909" cy="279400"/>
            </a:xfrm>
            <a:custGeom>
              <a:avLst/>
              <a:gdLst>
                <a:gd name="T0" fmla="*/ 78442719 w 602"/>
                <a:gd name="T1" fmla="*/ 71923702 h 580"/>
                <a:gd name="T2" fmla="*/ 78442719 w 602"/>
                <a:gd name="T3" fmla="*/ 71923702 h 580"/>
                <a:gd name="T4" fmla="*/ 78442719 w 602"/>
                <a:gd name="T5" fmla="*/ 71923702 h 580"/>
                <a:gd name="T6" fmla="*/ 74657633 w 602"/>
                <a:gd name="T7" fmla="*/ 75578543 h 580"/>
                <a:gd name="T8" fmla="*/ 3654665 w 602"/>
                <a:gd name="T9" fmla="*/ 75578543 h 580"/>
                <a:gd name="T10" fmla="*/ 0 w 602"/>
                <a:gd name="T11" fmla="*/ 71923702 h 580"/>
                <a:gd name="T12" fmla="*/ 0 w 602"/>
                <a:gd name="T13" fmla="*/ 71923702 h 580"/>
                <a:gd name="T14" fmla="*/ 0 w 602"/>
                <a:gd name="T15" fmla="*/ 71923702 h 580"/>
                <a:gd name="T16" fmla="*/ 10180751 w 602"/>
                <a:gd name="T17" fmla="*/ 53518347 h 580"/>
                <a:gd name="T18" fmla="*/ 21274806 w 602"/>
                <a:gd name="T19" fmla="*/ 49733080 h 580"/>
                <a:gd name="T20" fmla="*/ 30411109 w 602"/>
                <a:gd name="T21" fmla="*/ 46077877 h 580"/>
                <a:gd name="T22" fmla="*/ 30411109 w 602"/>
                <a:gd name="T23" fmla="*/ 38637768 h 580"/>
                <a:gd name="T24" fmla="*/ 26756804 w 602"/>
                <a:gd name="T25" fmla="*/ 29500304 h 580"/>
                <a:gd name="T26" fmla="*/ 24929472 w 602"/>
                <a:gd name="T27" fmla="*/ 25845463 h 580"/>
                <a:gd name="T28" fmla="*/ 25843138 w 602"/>
                <a:gd name="T29" fmla="*/ 19318704 h 580"/>
                <a:gd name="T30" fmla="*/ 24929472 w 602"/>
                <a:gd name="T31" fmla="*/ 12009021 h 580"/>
                <a:gd name="T32" fmla="*/ 39678193 w 602"/>
                <a:gd name="T33" fmla="*/ 0 h 580"/>
                <a:gd name="T34" fmla="*/ 53513248 w 602"/>
                <a:gd name="T35" fmla="*/ 12009021 h 580"/>
                <a:gd name="T36" fmla="*/ 52599581 w 602"/>
                <a:gd name="T37" fmla="*/ 19318704 h 580"/>
                <a:gd name="T38" fmla="*/ 54426914 w 602"/>
                <a:gd name="T39" fmla="*/ 25845463 h 580"/>
                <a:gd name="T40" fmla="*/ 51685915 w 602"/>
                <a:gd name="T41" fmla="*/ 29500304 h 580"/>
                <a:gd name="T42" fmla="*/ 48031249 w 602"/>
                <a:gd name="T43" fmla="*/ 38637768 h 580"/>
                <a:gd name="T44" fmla="*/ 48031249 w 602"/>
                <a:gd name="T45" fmla="*/ 46077877 h 580"/>
                <a:gd name="T46" fmla="*/ 57167913 w 602"/>
                <a:gd name="T47" fmla="*/ 49733080 h 580"/>
                <a:gd name="T48" fmla="*/ 69175635 w 602"/>
                <a:gd name="T49" fmla="*/ 53518347 h 580"/>
                <a:gd name="T50" fmla="*/ 78442719 w 602"/>
                <a:gd name="T51" fmla="*/ 71923702 h 58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02" h="58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ysClr val="window" lastClr="FFFF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700" b="0" i="0" u="none" strike="noStrike" kern="0" cap="none" spc="0" normalizeH="0" baseline="0" noProof="0">
                <a:ln>
                  <a:noFill/>
                </a:ln>
                <a:solidFill>
                  <a:prstClr val="black"/>
                </a:solidFill>
                <a:effectLst/>
                <a:uLnTx/>
                <a:uFillTx/>
              </a:endParaRPr>
            </a:p>
          </p:txBody>
        </p:sp>
      </p:grpSp>
      <p:grpSp>
        <p:nvGrpSpPr>
          <p:cNvPr id="22" name="组合 21">
            <a:extLst>
              <a:ext uri="{FF2B5EF4-FFF2-40B4-BE49-F238E27FC236}">
                <a16:creationId xmlns:a16="http://schemas.microsoft.com/office/drawing/2014/main" id="{01541CB1-E9D6-94C8-0A66-9B24A7DF49A4}"/>
              </a:ext>
            </a:extLst>
          </p:cNvPr>
          <p:cNvGrpSpPr/>
          <p:nvPr/>
        </p:nvGrpSpPr>
        <p:grpSpPr>
          <a:xfrm>
            <a:off x="4792959" y="3367622"/>
            <a:ext cx="231813" cy="231701"/>
            <a:chOff x="6389502" y="5571667"/>
            <a:chExt cx="309030" cy="309030"/>
          </a:xfrm>
        </p:grpSpPr>
        <p:sp>
          <p:nvSpPr>
            <p:cNvPr id="23" name="椭圆 22">
              <a:extLst>
                <a:ext uri="{FF2B5EF4-FFF2-40B4-BE49-F238E27FC236}">
                  <a16:creationId xmlns:a16="http://schemas.microsoft.com/office/drawing/2014/main" id="{D0A5FE0B-C3F3-6EFA-5831-83534A31A96A}"/>
                </a:ext>
              </a:extLst>
            </p:cNvPr>
            <p:cNvSpPr/>
            <p:nvPr/>
          </p:nvSpPr>
          <p:spPr>
            <a:xfrm>
              <a:off x="6389502" y="5571667"/>
              <a:ext cx="309030" cy="309030"/>
            </a:xfrm>
            <a:prstGeom prst="ellipse">
              <a:avLst/>
            </a:prstGeom>
            <a:solidFill>
              <a:srgbClr val="4A5F74"/>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zh-CN" altLang="en-US" sz="1400" b="0" i="0" u="none" strike="noStrike" kern="0" cap="none" spc="0" normalizeH="0" baseline="0" noProof="0">
                <a:ln>
                  <a:noFill/>
                </a:ln>
                <a:solidFill>
                  <a:prstClr val="white"/>
                </a:solidFill>
                <a:effectLst/>
                <a:uLnTx/>
                <a:uFillTx/>
                <a:latin typeface="Calibri" panose="020F0502020204030204"/>
                <a:ea typeface="宋体"/>
                <a:cs typeface="+mn-cs"/>
              </a:endParaRPr>
            </a:p>
          </p:txBody>
        </p:sp>
        <p:sp>
          <p:nvSpPr>
            <p:cNvPr id="24" name="Freeform 45">
              <a:extLst>
                <a:ext uri="{FF2B5EF4-FFF2-40B4-BE49-F238E27FC236}">
                  <a16:creationId xmlns:a16="http://schemas.microsoft.com/office/drawing/2014/main" id="{1097301E-0EB7-8AF0-3F41-3A1E83F7DFC2}"/>
                </a:ext>
              </a:extLst>
            </p:cNvPr>
            <p:cNvSpPr>
              <a:spLocks noChangeArrowheads="1"/>
            </p:cNvSpPr>
            <p:nvPr/>
          </p:nvSpPr>
          <p:spPr bwMode="auto">
            <a:xfrm>
              <a:off x="6455779" y="5631258"/>
              <a:ext cx="176475" cy="174932"/>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ysClr val="window" lastClr="FFFFFF"/>
            </a:solidFill>
            <a:ln>
              <a:noFill/>
            </a:ln>
            <a:effectLst/>
            <a:extLst>
              <a:ext uri="{91240B29-F687-4F45-9708-019B960494DF}">
                <a14:hiddenLine xmlns:a14="http://schemas.microsoft.com/office/drawing/2010/main" w="9525" cap="flat">
                  <a:solidFill>
                    <a:srgbClr val="808080"/>
                  </a:solidFill>
                  <a:bevel/>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45712" tIns="22856" rIns="45712" bIns="22856" anchor="ct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en-US" sz="700" b="0" i="0" u="none" strike="noStrike" kern="0" cap="none" spc="0" normalizeH="0" baseline="0" noProof="0" dirty="0">
                <a:ln>
                  <a:noFill/>
                </a:ln>
                <a:solidFill>
                  <a:prstClr val="black"/>
                </a:solidFill>
                <a:effectLst/>
                <a:uLnTx/>
                <a:uFillTx/>
              </a:endParaRPr>
            </a:p>
          </p:txBody>
        </p:sp>
      </p:grpSp>
      <p:sp>
        <p:nvSpPr>
          <p:cNvPr id="25" name="TextBox 10">
            <a:extLst>
              <a:ext uri="{FF2B5EF4-FFF2-40B4-BE49-F238E27FC236}">
                <a16:creationId xmlns:a16="http://schemas.microsoft.com/office/drawing/2014/main" id="{05F91897-5766-7C81-9920-44D6C45E1868}"/>
              </a:ext>
            </a:extLst>
          </p:cNvPr>
          <p:cNvSpPr txBox="1"/>
          <p:nvPr/>
        </p:nvSpPr>
        <p:spPr>
          <a:xfrm>
            <a:off x="5024772" y="3364999"/>
            <a:ext cx="1215717" cy="253916"/>
          </a:xfrm>
          <a:prstGeom prst="rect">
            <a:avLst/>
          </a:prstGeom>
          <a:noFill/>
        </p:spPr>
        <p:txBody>
          <a:bodyPr wrap="none" lIns="68580" tIns="34290" rIns="68580" bIns="34290" rtlCol="0">
            <a:spAutoFit/>
          </a:bodyPr>
          <a:lstStyle/>
          <a:p>
            <a:pPr defTabSz="685800"/>
            <a:r>
              <a:rPr lang="zh-CN" altLang="en-US" sz="1200" dirty="0">
                <a:solidFill>
                  <a:srgbClr val="4B6075"/>
                </a:solidFill>
                <a:latin typeface="微软雅黑" panose="020B0503020204020204" pitchFamily="34" charset="-122"/>
                <a:ea typeface="微软雅黑" panose="020B0503020204020204" pitchFamily="34" charset="-122"/>
              </a:rPr>
              <a:t>负责人：毛沛炫</a:t>
            </a:r>
            <a:endParaRPr lang="en-US" altLang="zh-CN" sz="1200" dirty="0">
              <a:solidFill>
                <a:srgbClr val="4B6075"/>
              </a:solidFill>
              <a:latin typeface="微软雅黑" panose="020B0503020204020204" pitchFamily="34" charset="-122"/>
              <a:ea typeface="微软雅黑" panose="020B0503020204020204" pitchFamily="34" charset="-122"/>
            </a:endParaRPr>
          </a:p>
        </p:txBody>
      </p:sp>
      <p:sp>
        <p:nvSpPr>
          <p:cNvPr id="37" name="TextBox 11">
            <a:extLst>
              <a:ext uri="{FF2B5EF4-FFF2-40B4-BE49-F238E27FC236}">
                <a16:creationId xmlns:a16="http://schemas.microsoft.com/office/drawing/2014/main" id="{3E121493-AA90-81B0-138E-C4F919591A40}"/>
              </a:ext>
            </a:extLst>
          </p:cNvPr>
          <p:cNvSpPr txBox="1"/>
          <p:nvPr/>
        </p:nvSpPr>
        <p:spPr>
          <a:xfrm>
            <a:off x="3059832" y="3345016"/>
            <a:ext cx="1369606" cy="253916"/>
          </a:xfrm>
          <a:prstGeom prst="rect">
            <a:avLst/>
          </a:prstGeom>
          <a:noFill/>
        </p:spPr>
        <p:txBody>
          <a:bodyPr wrap="none" lIns="68580" tIns="34290" rIns="68580" bIns="34290" rtlCol="0">
            <a:spAutoFit/>
          </a:bodyPr>
          <a:lstStyle/>
          <a:p>
            <a:pPr defTabSz="685800"/>
            <a:r>
              <a:rPr lang="zh-CN" altLang="en-US" sz="1200" dirty="0">
                <a:solidFill>
                  <a:srgbClr val="4B6075"/>
                </a:solidFill>
                <a:latin typeface="微软雅黑" panose="020B0503020204020204" pitchFamily="34" charset="-122"/>
                <a:ea typeface="微软雅黑" panose="020B0503020204020204" pitchFamily="34" charset="-122"/>
              </a:rPr>
              <a:t>指导老师：周吉帆</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anim calcmode="lin" valueType="num">
                                      <p:cBhvr>
                                        <p:cTn id="8" dur="500" fill="hold"/>
                                        <p:tgtEl>
                                          <p:spTgt spid="26"/>
                                        </p:tgtEl>
                                        <p:attrNameLst>
                                          <p:attrName>ppt_x</p:attrName>
                                        </p:attrNameLst>
                                      </p:cBhvr>
                                      <p:tavLst>
                                        <p:tav tm="0">
                                          <p:val>
                                            <p:strVal val="#ppt_x"/>
                                          </p:val>
                                        </p:tav>
                                        <p:tav tm="100000">
                                          <p:val>
                                            <p:strVal val="#ppt_x"/>
                                          </p:val>
                                        </p:tav>
                                      </p:tavLst>
                                    </p:anim>
                                    <p:anim calcmode="lin" valueType="num">
                                      <p:cBhvr>
                                        <p:cTn id="9" dur="500" fill="hold"/>
                                        <p:tgtEl>
                                          <p:spTgt spid="26"/>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500"/>
                                        <p:tgtEl>
                                          <p:spTgt spid="29"/>
                                        </p:tgtEl>
                                      </p:cBhvr>
                                    </p:animEffect>
                                    <p:anim calcmode="lin" valueType="num">
                                      <p:cBhvr>
                                        <p:cTn id="13" dur="500" fill="hold"/>
                                        <p:tgtEl>
                                          <p:spTgt spid="29"/>
                                        </p:tgtEl>
                                        <p:attrNameLst>
                                          <p:attrName>ppt_x</p:attrName>
                                        </p:attrNameLst>
                                      </p:cBhvr>
                                      <p:tavLst>
                                        <p:tav tm="0">
                                          <p:val>
                                            <p:strVal val="#ppt_x"/>
                                          </p:val>
                                        </p:tav>
                                        <p:tav tm="100000">
                                          <p:val>
                                            <p:strVal val="#ppt_x"/>
                                          </p:val>
                                        </p:tav>
                                      </p:tavLst>
                                    </p:anim>
                                    <p:anim calcmode="lin" valueType="num">
                                      <p:cBhvr>
                                        <p:cTn id="14" dur="500" fill="hold"/>
                                        <p:tgtEl>
                                          <p:spTgt spid="29"/>
                                        </p:tgtEl>
                                        <p:attrNameLst>
                                          <p:attrName>ppt_y</p:attrName>
                                        </p:attrNameLst>
                                      </p:cBhvr>
                                      <p:tavLst>
                                        <p:tav tm="0">
                                          <p:val>
                                            <p:strVal val="#ppt_y-.1"/>
                                          </p:val>
                                        </p:tav>
                                        <p:tav tm="100000">
                                          <p:val>
                                            <p:strVal val="#ppt_y"/>
                                          </p:val>
                                        </p:tav>
                                      </p:tavLst>
                                    </p:anim>
                                  </p:childTnLst>
                                </p:cTn>
                              </p:par>
                              <p:par>
                                <p:cTn id="15" presetID="47" presetClass="entr" presetSubtype="0" fill="hold"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500"/>
                                        <p:tgtEl>
                                          <p:spTgt spid="2"/>
                                        </p:tgtEl>
                                      </p:cBhvr>
                                    </p:animEffect>
                                    <p:anim calcmode="lin" valueType="num">
                                      <p:cBhvr>
                                        <p:cTn id="18" dur="500" fill="hold"/>
                                        <p:tgtEl>
                                          <p:spTgt spid="2"/>
                                        </p:tgtEl>
                                        <p:attrNameLst>
                                          <p:attrName>ppt_x</p:attrName>
                                        </p:attrNameLst>
                                      </p:cBhvr>
                                      <p:tavLst>
                                        <p:tav tm="0">
                                          <p:val>
                                            <p:strVal val="#ppt_x"/>
                                          </p:val>
                                        </p:tav>
                                        <p:tav tm="100000">
                                          <p:val>
                                            <p:strVal val="#ppt_x"/>
                                          </p:val>
                                        </p:tav>
                                      </p:tavLst>
                                    </p:anim>
                                    <p:anim calcmode="lin" valueType="num">
                                      <p:cBhvr>
                                        <p:cTn id="19" dur="500" fill="hold"/>
                                        <p:tgtEl>
                                          <p:spTgt spid="2"/>
                                        </p:tgtEl>
                                        <p:attrNameLst>
                                          <p:attrName>ppt_y</p:attrName>
                                        </p:attrNameLst>
                                      </p:cBhvr>
                                      <p:tavLst>
                                        <p:tav tm="0">
                                          <p:val>
                                            <p:strVal val="#ppt_y-.1"/>
                                          </p:val>
                                        </p:tav>
                                        <p:tav tm="100000">
                                          <p:val>
                                            <p:strVal val="#ppt_y"/>
                                          </p:val>
                                        </p:tav>
                                      </p:tavLst>
                                    </p:anim>
                                  </p:childTnLst>
                                </p:cTn>
                              </p:par>
                              <p:par>
                                <p:cTn id="20" presetID="47" presetClass="entr" presetSubtype="0" fill="hold" nodeType="with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anim calcmode="lin" valueType="num">
                                      <p:cBhvr>
                                        <p:cTn id="23" dur="500" fill="hold"/>
                                        <p:tgtEl>
                                          <p:spTgt spid="3"/>
                                        </p:tgtEl>
                                        <p:attrNameLst>
                                          <p:attrName>ppt_x</p:attrName>
                                        </p:attrNameLst>
                                      </p:cBhvr>
                                      <p:tavLst>
                                        <p:tav tm="0">
                                          <p:val>
                                            <p:strVal val="#ppt_x"/>
                                          </p:val>
                                        </p:tav>
                                        <p:tav tm="100000">
                                          <p:val>
                                            <p:strVal val="#ppt_x"/>
                                          </p:val>
                                        </p:tav>
                                      </p:tavLst>
                                    </p:anim>
                                    <p:anim calcmode="lin" valueType="num">
                                      <p:cBhvr>
                                        <p:cTn id="24" dur="500" fill="hold"/>
                                        <p:tgtEl>
                                          <p:spTgt spid="3"/>
                                        </p:tgtEl>
                                        <p:attrNameLst>
                                          <p:attrName>ppt_y</p:attrName>
                                        </p:attrNameLst>
                                      </p:cBhvr>
                                      <p:tavLst>
                                        <p:tav tm="0">
                                          <p:val>
                                            <p:strVal val="#ppt_y-.1"/>
                                          </p:val>
                                        </p:tav>
                                        <p:tav tm="100000">
                                          <p:val>
                                            <p:strVal val="#ppt_y"/>
                                          </p:val>
                                        </p:tav>
                                      </p:tavLst>
                                    </p:anim>
                                  </p:childTnLst>
                                </p:cTn>
                              </p:par>
                              <p:par>
                                <p:cTn id="25" presetID="47" presetClass="entr" presetSubtype="0"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fade">
                                      <p:cBhvr>
                                        <p:cTn id="27" dur="500"/>
                                        <p:tgtEl>
                                          <p:spTgt spid="4"/>
                                        </p:tgtEl>
                                      </p:cBhvr>
                                    </p:animEffect>
                                    <p:anim calcmode="lin" valueType="num">
                                      <p:cBhvr>
                                        <p:cTn id="28" dur="500" fill="hold"/>
                                        <p:tgtEl>
                                          <p:spTgt spid="4"/>
                                        </p:tgtEl>
                                        <p:attrNameLst>
                                          <p:attrName>ppt_x</p:attrName>
                                        </p:attrNameLst>
                                      </p:cBhvr>
                                      <p:tavLst>
                                        <p:tav tm="0">
                                          <p:val>
                                            <p:strVal val="#ppt_x"/>
                                          </p:val>
                                        </p:tav>
                                        <p:tav tm="100000">
                                          <p:val>
                                            <p:strVal val="#ppt_x"/>
                                          </p:val>
                                        </p:tav>
                                      </p:tavLst>
                                    </p:anim>
                                    <p:anim calcmode="lin" valueType="num">
                                      <p:cBhvr>
                                        <p:cTn id="29" dur="500" fill="hold"/>
                                        <p:tgtEl>
                                          <p:spTgt spid="4"/>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anim calcmode="lin" valueType="num">
                                      <p:cBhvr>
                                        <p:cTn id="33" dur="500" fill="hold"/>
                                        <p:tgtEl>
                                          <p:spTgt spid="5"/>
                                        </p:tgtEl>
                                        <p:attrNameLst>
                                          <p:attrName>ppt_x</p:attrName>
                                        </p:attrNameLst>
                                      </p:cBhvr>
                                      <p:tavLst>
                                        <p:tav tm="0">
                                          <p:val>
                                            <p:strVal val="#ppt_x"/>
                                          </p:val>
                                        </p:tav>
                                        <p:tav tm="100000">
                                          <p:val>
                                            <p:strVal val="#ppt_x"/>
                                          </p:val>
                                        </p:tav>
                                      </p:tavLst>
                                    </p:anim>
                                    <p:anim calcmode="lin" valueType="num">
                                      <p:cBhvr>
                                        <p:cTn id="34" dur="500" fill="hold"/>
                                        <p:tgtEl>
                                          <p:spTgt spid="5"/>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anim calcmode="lin" valueType="num">
                                      <p:cBhvr>
                                        <p:cTn id="38" dur="500" fill="hold"/>
                                        <p:tgtEl>
                                          <p:spTgt spid="6"/>
                                        </p:tgtEl>
                                        <p:attrNameLst>
                                          <p:attrName>ppt_x</p:attrName>
                                        </p:attrNameLst>
                                      </p:cBhvr>
                                      <p:tavLst>
                                        <p:tav tm="0">
                                          <p:val>
                                            <p:strVal val="#ppt_x"/>
                                          </p:val>
                                        </p:tav>
                                        <p:tav tm="100000">
                                          <p:val>
                                            <p:strVal val="#ppt_x"/>
                                          </p:val>
                                        </p:tav>
                                      </p:tavLst>
                                    </p:anim>
                                    <p:anim calcmode="lin" valueType="num">
                                      <p:cBhvr>
                                        <p:cTn id="39" dur="500" fill="hold"/>
                                        <p:tgtEl>
                                          <p:spTgt spid="6"/>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fade">
                                      <p:cBhvr>
                                        <p:cTn id="42" dur="500"/>
                                        <p:tgtEl>
                                          <p:spTgt spid="7"/>
                                        </p:tgtEl>
                                      </p:cBhvr>
                                    </p:animEffect>
                                    <p:anim calcmode="lin" valueType="num">
                                      <p:cBhvr>
                                        <p:cTn id="43" dur="500" fill="hold"/>
                                        <p:tgtEl>
                                          <p:spTgt spid="7"/>
                                        </p:tgtEl>
                                        <p:attrNameLst>
                                          <p:attrName>ppt_x</p:attrName>
                                        </p:attrNameLst>
                                      </p:cBhvr>
                                      <p:tavLst>
                                        <p:tav tm="0">
                                          <p:val>
                                            <p:strVal val="#ppt_x"/>
                                          </p:val>
                                        </p:tav>
                                        <p:tav tm="100000">
                                          <p:val>
                                            <p:strVal val="#ppt_x"/>
                                          </p:val>
                                        </p:tav>
                                      </p:tavLst>
                                    </p:anim>
                                    <p:anim calcmode="lin" valueType="num">
                                      <p:cBhvr>
                                        <p:cTn id="44" dur="500" fill="hold"/>
                                        <p:tgtEl>
                                          <p:spTgt spid="7"/>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anim calcmode="lin" valueType="num">
                                      <p:cBhvr>
                                        <p:cTn id="48" dur="500" fill="hold"/>
                                        <p:tgtEl>
                                          <p:spTgt spid="8"/>
                                        </p:tgtEl>
                                        <p:attrNameLst>
                                          <p:attrName>ppt_x</p:attrName>
                                        </p:attrNameLst>
                                      </p:cBhvr>
                                      <p:tavLst>
                                        <p:tav tm="0">
                                          <p:val>
                                            <p:strVal val="#ppt_x"/>
                                          </p:val>
                                        </p:tav>
                                        <p:tav tm="100000">
                                          <p:val>
                                            <p:strVal val="#ppt_x"/>
                                          </p:val>
                                        </p:tav>
                                      </p:tavLst>
                                    </p:anim>
                                    <p:anim calcmode="lin" valueType="num">
                                      <p:cBhvr>
                                        <p:cTn id="49" dur="500" fill="hold"/>
                                        <p:tgtEl>
                                          <p:spTgt spid="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9"/>
                                        </p:tgtEl>
                                        <p:attrNameLst>
                                          <p:attrName>style.visibility</p:attrName>
                                        </p:attrNameLst>
                                      </p:cBhvr>
                                      <p:to>
                                        <p:strVal val="visible"/>
                                      </p:to>
                                    </p:set>
                                    <p:animEffect transition="in" filter="fade">
                                      <p:cBhvr>
                                        <p:cTn id="52" dur="500"/>
                                        <p:tgtEl>
                                          <p:spTgt spid="9"/>
                                        </p:tgtEl>
                                      </p:cBhvr>
                                    </p:animEffect>
                                    <p:anim calcmode="lin" valueType="num">
                                      <p:cBhvr>
                                        <p:cTn id="53" dur="500" fill="hold"/>
                                        <p:tgtEl>
                                          <p:spTgt spid="9"/>
                                        </p:tgtEl>
                                        <p:attrNameLst>
                                          <p:attrName>ppt_x</p:attrName>
                                        </p:attrNameLst>
                                      </p:cBhvr>
                                      <p:tavLst>
                                        <p:tav tm="0">
                                          <p:val>
                                            <p:strVal val="#ppt_x"/>
                                          </p:val>
                                        </p:tav>
                                        <p:tav tm="100000">
                                          <p:val>
                                            <p:strVal val="#ppt_x"/>
                                          </p:val>
                                        </p:tav>
                                      </p:tavLst>
                                    </p:anim>
                                    <p:anim calcmode="lin" valueType="num">
                                      <p:cBhvr>
                                        <p:cTn id="54" dur="500" fill="hold"/>
                                        <p:tgtEl>
                                          <p:spTgt spid="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500"/>
                                        <p:tgtEl>
                                          <p:spTgt spid="10"/>
                                        </p:tgtEl>
                                      </p:cBhvr>
                                    </p:animEffect>
                                    <p:anim calcmode="lin" valueType="num">
                                      <p:cBhvr>
                                        <p:cTn id="58" dur="500" fill="hold"/>
                                        <p:tgtEl>
                                          <p:spTgt spid="10"/>
                                        </p:tgtEl>
                                        <p:attrNameLst>
                                          <p:attrName>ppt_x</p:attrName>
                                        </p:attrNameLst>
                                      </p:cBhvr>
                                      <p:tavLst>
                                        <p:tav tm="0">
                                          <p:val>
                                            <p:strVal val="#ppt_x"/>
                                          </p:val>
                                        </p:tav>
                                        <p:tav tm="100000">
                                          <p:val>
                                            <p:strVal val="#ppt_x"/>
                                          </p:val>
                                        </p:tav>
                                      </p:tavLst>
                                    </p:anim>
                                    <p:anim calcmode="lin" valueType="num">
                                      <p:cBhvr>
                                        <p:cTn id="59" dur="500" fill="hold"/>
                                        <p:tgtEl>
                                          <p:spTgt spid="10"/>
                                        </p:tgtEl>
                                        <p:attrNameLst>
                                          <p:attrName>ppt_y</p:attrName>
                                        </p:attrNameLst>
                                      </p:cBhvr>
                                      <p:tavLst>
                                        <p:tav tm="0">
                                          <p:val>
                                            <p:strVal val="#ppt_y-.1"/>
                                          </p:val>
                                        </p:tav>
                                        <p:tav tm="100000">
                                          <p:val>
                                            <p:strVal val="#ppt_y"/>
                                          </p:val>
                                        </p:tav>
                                      </p:tavLst>
                                    </p:anim>
                                  </p:childTnLst>
                                </p:cTn>
                              </p:par>
                              <p:par>
                                <p:cTn id="60" presetID="42" presetClass="entr" presetSubtype="0" fill="hold" nodeType="withEffect">
                                  <p:stCondLst>
                                    <p:cond delay="0"/>
                                  </p:stCondLst>
                                  <p:childTnLst>
                                    <p:set>
                                      <p:cBhvr>
                                        <p:cTn id="61" dur="1" fill="hold">
                                          <p:stCondLst>
                                            <p:cond delay="0"/>
                                          </p:stCondLst>
                                        </p:cTn>
                                        <p:tgtEl>
                                          <p:spTgt spid="34"/>
                                        </p:tgtEl>
                                        <p:attrNameLst>
                                          <p:attrName>style.visibility</p:attrName>
                                        </p:attrNameLst>
                                      </p:cBhvr>
                                      <p:to>
                                        <p:strVal val="visible"/>
                                      </p:to>
                                    </p:set>
                                    <p:animEffect transition="in" filter="fade">
                                      <p:cBhvr>
                                        <p:cTn id="62" dur="1000"/>
                                        <p:tgtEl>
                                          <p:spTgt spid="34"/>
                                        </p:tgtEl>
                                      </p:cBhvr>
                                    </p:animEffect>
                                    <p:anim calcmode="lin" valueType="num">
                                      <p:cBhvr>
                                        <p:cTn id="63" dur="1000" fill="hold"/>
                                        <p:tgtEl>
                                          <p:spTgt spid="34"/>
                                        </p:tgtEl>
                                        <p:attrNameLst>
                                          <p:attrName>ppt_x</p:attrName>
                                        </p:attrNameLst>
                                      </p:cBhvr>
                                      <p:tavLst>
                                        <p:tav tm="0">
                                          <p:val>
                                            <p:strVal val="#ppt_x"/>
                                          </p:val>
                                        </p:tav>
                                        <p:tav tm="100000">
                                          <p:val>
                                            <p:strVal val="#ppt_x"/>
                                          </p:val>
                                        </p:tav>
                                      </p:tavLst>
                                    </p:anim>
                                    <p:anim calcmode="lin" valueType="num">
                                      <p:cBhvr>
                                        <p:cTn id="64" dur="1000" fill="hold"/>
                                        <p:tgtEl>
                                          <p:spTgt spid="34"/>
                                        </p:tgtEl>
                                        <p:attrNameLst>
                                          <p:attrName>ppt_y</p:attrName>
                                        </p:attrNameLst>
                                      </p:cBhvr>
                                      <p:tavLst>
                                        <p:tav tm="0">
                                          <p:val>
                                            <p:strVal val="#ppt_y+.1"/>
                                          </p:val>
                                        </p:tav>
                                        <p:tav tm="100000">
                                          <p:val>
                                            <p:strVal val="#ppt_y"/>
                                          </p:val>
                                        </p:tav>
                                      </p:tavLst>
                                    </p:anim>
                                  </p:childTnLst>
                                </p:cTn>
                              </p:par>
                              <p:par>
                                <p:cTn id="65" presetID="41" presetClass="entr" presetSubtype="0" fill="hold" grpId="0" nodeType="withEffect">
                                  <p:stCondLst>
                                    <p:cond delay="0"/>
                                  </p:stCondLst>
                                  <p:iterate type="lt">
                                    <p:tmPct val="10000"/>
                                  </p:iterate>
                                  <p:childTnLst>
                                    <p:set>
                                      <p:cBhvr>
                                        <p:cTn id="66" dur="1" fill="hold">
                                          <p:stCondLst>
                                            <p:cond delay="0"/>
                                          </p:stCondLst>
                                        </p:cTn>
                                        <p:tgtEl>
                                          <p:spTgt spid="32"/>
                                        </p:tgtEl>
                                        <p:attrNameLst>
                                          <p:attrName>style.visibility</p:attrName>
                                        </p:attrNameLst>
                                      </p:cBhvr>
                                      <p:to>
                                        <p:strVal val="visible"/>
                                      </p:to>
                                    </p:set>
                                    <p:anim calcmode="lin" valueType="num">
                                      <p:cBhvr>
                                        <p:cTn id="67" dur="700" fill="hold"/>
                                        <p:tgtEl>
                                          <p:spTgt spid="32"/>
                                        </p:tgtEl>
                                        <p:attrNameLst>
                                          <p:attrName>ppt_x</p:attrName>
                                        </p:attrNameLst>
                                      </p:cBhvr>
                                      <p:tavLst>
                                        <p:tav tm="0">
                                          <p:val>
                                            <p:strVal val="#ppt_x"/>
                                          </p:val>
                                        </p:tav>
                                        <p:tav tm="50000">
                                          <p:val>
                                            <p:strVal val="#ppt_x+.1"/>
                                          </p:val>
                                        </p:tav>
                                        <p:tav tm="100000">
                                          <p:val>
                                            <p:strVal val="#ppt_x"/>
                                          </p:val>
                                        </p:tav>
                                      </p:tavLst>
                                    </p:anim>
                                    <p:anim calcmode="lin" valueType="num">
                                      <p:cBhvr>
                                        <p:cTn id="68" dur="700" fill="hold"/>
                                        <p:tgtEl>
                                          <p:spTgt spid="32"/>
                                        </p:tgtEl>
                                        <p:attrNameLst>
                                          <p:attrName>ppt_y</p:attrName>
                                        </p:attrNameLst>
                                      </p:cBhvr>
                                      <p:tavLst>
                                        <p:tav tm="0">
                                          <p:val>
                                            <p:strVal val="#ppt_y"/>
                                          </p:val>
                                        </p:tav>
                                        <p:tav tm="100000">
                                          <p:val>
                                            <p:strVal val="#ppt_y"/>
                                          </p:val>
                                        </p:tav>
                                      </p:tavLst>
                                    </p:anim>
                                    <p:anim calcmode="lin" valueType="num">
                                      <p:cBhvr>
                                        <p:cTn id="69" dur="700" fill="hold"/>
                                        <p:tgtEl>
                                          <p:spTgt spid="32"/>
                                        </p:tgtEl>
                                        <p:attrNameLst>
                                          <p:attrName>ppt_h</p:attrName>
                                        </p:attrNameLst>
                                      </p:cBhvr>
                                      <p:tavLst>
                                        <p:tav tm="0">
                                          <p:val>
                                            <p:strVal val="#ppt_h/10"/>
                                          </p:val>
                                        </p:tav>
                                        <p:tav tm="50000">
                                          <p:val>
                                            <p:strVal val="#ppt_h+.01"/>
                                          </p:val>
                                        </p:tav>
                                        <p:tav tm="100000">
                                          <p:val>
                                            <p:strVal val="#ppt_h"/>
                                          </p:val>
                                        </p:tav>
                                      </p:tavLst>
                                    </p:anim>
                                    <p:anim calcmode="lin" valueType="num">
                                      <p:cBhvr>
                                        <p:cTn id="70" dur="700" fill="hold"/>
                                        <p:tgtEl>
                                          <p:spTgt spid="32"/>
                                        </p:tgtEl>
                                        <p:attrNameLst>
                                          <p:attrName>ppt_w</p:attrName>
                                        </p:attrNameLst>
                                      </p:cBhvr>
                                      <p:tavLst>
                                        <p:tav tm="0">
                                          <p:val>
                                            <p:strVal val="#ppt_w/10"/>
                                          </p:val>
                                        </p:tav>
                                        <p:tav tm="50000">
                                          <p:val>
                                            <p:strVal val="#ppt_w+.01"/>
                                          </p:val>
                                        </p:tav>
                                        <p:tav tm="100000">
                                          <p:val>
                                            <p:strVal val="#ppt_w"/>
                                          </p:val>
                                        </p:tav>
                                      </p:tavLst>
                                    </p:anim>
                                    <p:animEffect transition="in" filter="fade">
                                      <p:cBhvr>
                                        <p:cTn id="71" dur="700" tmFilter="0,0; .5, 1; 1, 1"/>
                                        <p:tgtEl>
                                          <p:spTgt spid="32"/>
                                        </p:tgtEl>
                                      </p:cBhvr>
                                    </p:animEffect>
                                  </p:childTnLst>
                                </p:cTn>
                              </p:par>
                              <p:par>
                                <p:cTn id="72" presetID="22" presetClass="entr" presetSubtype="8" fill="hold" nodeType="withEffect">
                                  <p:stCondLst>
                                    <p:cond delay="0"/>
                                  </p:stCondLst>
                                  <p:childTnLst>
                                    <p:set>
                                      <p:cBhvr>
                                        <p:cTn id="73" dur="1" fill="hold">
                                          <p:stCondLst>
                                            <p:cond delay="0"/>
                                          </p:stCondLst>
                                        </p:cTn>
                                        <p:tgtEl>
                                          <p:spTgt spid="33"/>
                                        </p:tgtEl>
                                        <p:attrNameLst>
                                          <p:attrName>style.visibility</p:attrName>
                                        </p:attrNameLst>
                                      </p:cBhvr>
                                      <p:to>
                                        <p:strVal val="visible"/>
                                      </p:to>
                                    </p:set>
                                    <p:animEffect transition="in" filter="wipe(left)">
                                      <p:cBhvr>
                                        <p:cTn id="74" dur="500"/>
                                        <p:tgtEl>
                                          <p:spTgt spid="33"/>
                                        </p:tgtEl>
                                      </p:cBhvr>
                                    </p:animEffect>
                                  </p:childTnLst>
                                </p:cTn>
                              </p:par>
                              <p:par>
                                <p:cTn id="75" presetID="10" presetClass="entr" presetSubtype="0" fill="hold" nodeType="withEffect">
                                  <p:stCondLst>
                                    <p:cond delay="0"/>
                                  </p:stCondLst>
                                  <p:childTnLst>
                                    <p:set>
                                      <p:cBhvr>
                                        <p:cTn id="76" dur="1" fill="hold">
                                          <p:stCondLst>
                                            <p:cond delay="0"/>
                                          </p:stCondLst>
                                        </p:cTn>
                                        <p:tgtEl>
                                          <p:spTgt spid="19"/>
                                        </p:tgtEl>
                                        <p:attrNameLst>
                                          <p:attrName>style.visibility</p:attrName>
                                        </p:attrNameLst>
                                      </p:cBhvr>
                                      <p:to>
                                        <p:strVal val="visible"/>
                                      </p:to>
                                    </p:set>
                                    <p:animEffect transition="in" filter="fade">
                                      <p:cBhvr>
                                        <p:cTn id="77" dur="500"/>
                                        <p:tgtEl>
                                          <p:spTgt spid="19"/>
                                        </p:tgtEl>
                                      </p:cBhvr>
                                    </p:animEffect>
                                  </p:childTnLst>
                                </p:cTn>
                              </p:par>
                              <p:par>
                                <p:cTn id="78" presetID="10" presetClass="entr" presetSubtype="0" fill="hold"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fade">
                                      <p:cBhvr>
                                        <p:cTn id="80" dur="500"/>
                                        <p:tgtEl>
                                          <p:spTgt spid="22"/>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5"/>
                                        </p:tgtEl>
                                        <p:attrNameLst>
                                          <p:attrName>style.visibility</p:attrName>
                                        </p:attrNameLst>
                                      </p:cBhvr>
                                      <p:to>
                                        <p:strVal val="visible"/>
                                      </p:to>
                                    </p:set>
                                    <p:animEffect transition="in" filter="fade">
                                      <p:cBhvr>
                                        <p:cTn id="83" dur="500"/>
                                        <p:tgtEl>
                                          <p:spTgt spid="25"/>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37"/>
                                        </p:tgtEl>
                                        <p:attrNameLst>
                                          <p:attrName>style.visibility</p:attrName>
                                        </p:attrNameLst>
                                      </p:cBhvr>
                                      <p:to>
                                        <p:strVal val="visible"/>
                                      </p:to>
                                    </p:set>
                                    <p:animEffect transition="in" filter="fade">
                                      <p:cBhvr>
                                        <p:cTn id="86"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32" grpId="0"/>
      <p:bldP spid="25" grpId="0"/>
      <p:bldP spid="3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a:extLst>
              <a:ext uri="{FF2B5EF4-FFF2-40B4-BE49-F238E27FC236}">
                <a16:creationId xmlns:a16="http://schemas.microsoft.com/office/drawing/2014/main" id="{713F5B6C-01BD-0205-BC76-26CE71197E18}"/>
              </a:ext>
            </a:extLst>
          </p:cNvPr>
          <p:cNvSpPr txBox="1"/>
          <p:nvPr/>
        </p:nvSpPr>
        <p:spPr>
          <a:xfrm>
            <a:off x="1115616" y="670510"/>
            <a:ext cx="4680520" cy="369332"/>
          </a:xfrm>
          <a:prstGeom prst="rect">
            <a:avLst/>
          </a:prstGeom>
          <a:noFill/>
        </p:spPr>
        <p:txBody>
          <a:bodyPr wrap="square">
            <a:spAutoFit/>
          </a:bodyPr>
          <a:lstStyle/>
          <a:p>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追逐运动与“物理</a:t>
            </a:r>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心理”联合推理机制</a:t>
            </a:r>
            <a:endParaRPr lang="zh-CN" altLang="en-US" b="1" dirty="0"/>
          </a:p>
        </p:txBody>
      </p:sp>
      <p:sp>
        <p:nvSpPr>
          <p:cNvPr id="29" name="文本框 28">
            <a:extLst>
              <a:ext uri="{FF2B5EF4-FFF2-40B4-BE49-F238E27FC236}">
                <a16:creationId xmlns:a16="http://schemas.microsoft.com/office/drawing/2014/main" id="{EC51CFF2-229C-1623-A304-73396A5FB69E}"/>
              </a:ext>
            </a:extLst>
          </p:cNvPr>
          <p:cNvSpPr txBox="1"/>
          <p:nvPr/>
        </p:nvSpPr>
        <p:spPr>
          <a:xfrm>
            <a:off x="7092280" y="4803204"/>
            <a:ext cx="2132294" cy="261610"/>
          </a:xfrm>
          <a:prstGeom prst="rect">
            <a:avLst/>
          </a:prstGeom>
          <a:noFill/>
        </p:spPr>
        <p:txBody>
          <a:bodyPr wrap="square" rtlCol="0">
            <a:spAutoFit/>
          </a:bodyPr>
          <a:lstStyle/>
          <a:p>
            <a:pPr algn="r"/>
            <a:r>
              <a:rPr lang="en-US" altLang="zh-CN" sz="1100" dirty="0">
                <a:solidFill>
                  <a:schemeClr val="tx1">
                    <a:lumMod val="65000"/>
                    <a:lumOff val="35000"/>
                  </a:schemeClr>
                </a:solidFill>
                <a:latin typeface="仿宋" panose="02010609060101010101" pitchFamily="49" charset="-122"/>
                <a:ea typeface="仿宋" panose="02010609060101010101" pitchFamily="49" charset="-122"/>
              </a:rPr>
              <a:t>(Tang</a:t>
            </a:r>
            <a:r>
              <a:rPr lang="zh-CN" altLang="en-US" sz="1100" dirty="0">
                <a:solidFill>
                  <a:schemeClr val="tx1">
                    <a:lumMod val="65000"/>
                    <a:lumOff val="35000"/>
                  </a:schemeClr>
                </a:solidFill>
                <a:latin typeface="仿宋" panose="02010609060101010101" pitchFamily="49" charset="-122"/>
                <a:ea typeface="仿宋" panose="02010609060101010101" pitchFamily="49" charset="-122"/>
              </a:rPr>
              <a:t> </a:t>
            </a:r>
            <a:r>
              <a:rPr lang="en-US" altLang="zh-CN" sz="1100" dirty="0">
                <a:solidFill>
                  <a:schemeClr val="tx1">
                    <a:lumMod val="65000"/>
                    <a:lumOff val="35000"/>
                  </a:schemeClr>
                </a:solidFill>
                <a:latin typeface="仿宋" panose="02010609060101010101" pitchFamily="49" charset="-122"/>
                <a:ea typeface="仿宋" panose="02010609060101010101" pitchFamily="49" charset="-122"/>
              </a:rPr>
              <a:t>et al., 2021)</a:t>
            </a:r>
            <a:endParaRPr lang="zh-CN" altLang="en-US" sz="1100" dirty="0">
              <a:solidFill>
                <a:schemeClr val="tx1">
                  <a:lumMod val="65000"/>
                  <a:lumOff val="35000"/>
                </a:schemeClr>
              </a:solidFill>
              <a:latin typeface="仿宋" panose="02010609060101010101" pitchFamily="49" charset="-122"/>
              <a:ea typeface="仿宋" panose="02010609060101010101" pitchFamily="49" charset="-122"/>
            </a:endParaRPr>
          </a:p>
        </p:txBody>
      </p:sp>
      <mc:AlternateContent xmlns:mc="http://schemas.openxmlformats.org/markup-compatibility/2006" xmlns:a14="http://schemas.microsoft.com/office/drawing/2010/main">
        <mc:Choice Requires="a14">
          <p:sp>
            <p:nvSpPr>
              <p:cNvPr id="20" name="文本框 19">
                <a:extLst>
                  <a:ext uri="{FF2B5EF4-FFF2-40B4-BE49-F238E27FC236}">
                    <a16:creationId xmlns:a16="http://schemas.microsoft.com/office/drawing/2014/main" id="{550AA17F-C08E-1D41-DC49-385103029E57}"/>
                  </a:ext>
                </a:extLst>
              </p:cNvPr>
              <p:cNvSpPr txBox="1"/>
              <p:nvPr/>
            </p:nvSpPr>
            <p:spPr>
              <a:xfrm>
                <a:off x="1331545" y="1482411"/>
                <a:ext cx="2088232" cy="1896417"/>
              </a:xfrm>
              <a:prstGeom prst="rect">
                <a:avLst/>
              </a:prstGeom>
              <a:noFill/>
              <a:ln w="6350">
                <a:noFill/>
              </a:ln>
            </p:spPr>
            <p:txBody>
              <a:bodyPr wrap="square">
                <a:spAutoFit/>
              </a:bodyPr>
              <a:lstStyle/>
              <a:p>
                <a:pPr/>
                <a14:m>
                  <m:oMathPara xmlns:m="http://schemas.openxmlformats.org/officeDocument/2006/math">
                    <m:oMathParaPr>
                      <m:jc m:val="left"/>
                    </m:oMathParaPr>
                    <m:oMath xmlns:m="http://schemas.openxmlformats.org/officeDocument/2006/math">
                      <m:r>
                        <a:rPr lang="zh-CN" altLang="en-US" i="1" smtClean="0">
                          <a:latin typeface="Cambria Math" panose="02040503050406030204" pitchFamily="18" charset="0"/>
                        </a:rPr>
                        <m:t>𝑀</m:t>
                      </m:r>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𝑣</m:t>
                          </m:r>
                        </m:e>
                      </m:acc>
                      <m:r>
                        <a:rPr lang="zh-CN" altLang="en-US" i="0">
                          <a:latin typeface="Cambria Math" panose="02040503050406030204" pitchFamily="18" charset="0"/>
                        </a:rPr>
                        <m:t>+</m:t>
                      </m:r>
                      <m:r>
                        <a:rPr lang="zh-CN" altLang="en-US" i="1">
                          <a:latin typeface="Cambria Math" panose="02040503050406030204" pitchFamily="18" charset="0"/>
                        </a:rPr>
                        <m:t>𝑐</m:t>
                      </m:r>
                      <m:r>
                        <a:rPr lang="zh-CN" altLang="en-US" i="0">
                          <a:latin typeface="Cambria Math" panose="02040503050406030204" pitchFamily="18" charset="0"/>
                        </a:rPr>
                        <m:t>=</m:t>
                      </m:r>
                      <m:sSup>
                        <m:sSupPr>
                          <m:ctrlPr>
                            <a:rPr lang="zh-CN" altLang="en-US" i="1">
                              <a:solidFill>
                                <a:srgbClr val="836967"/>
                              </a:solidFill>
                              <a:latin typeface="Cambria Math" panose="02040503050406030204" pitchFamily="18" charset="0"/>
                            </a:rPr>
                          </m:ctrlPr>
                        </m:sSupPr>
                        <m:e>
                          <m:r>
                            <a:rPr lang="zh-CN" altLang="en-US" i="1">
                              <a:latin typeface="Cambria Math" panose="02040503050406030204" pitchFamily="18" charset="0"/>
                            </a:rPr>
                            <m:t>𝐽</m:t>
                          </m:r>
                        </m:e>
                        <m:sup>
                          <m:r>
                            <a:rPr lang="zh-CN" altLang="en-US" i="1">
                              <a:latin typeface="Cambria Math" panose="02040503050406030204" pitchFamily="18" charset="0"/>
                            </a:rPr>
                            <m:t>𝑇</m:t>
                          </m:r>
                        </m:sup>
                      </m:sSup>
                      <m:r>
                        <a:rPr lang="zh-CN" altLang="en-US" i="1">
                          <a:latin typeface="Cambria Math" panose="02040503050406030204" pitchFamily="18" charset="0"/>
                        </a:rPr>
                        <m:t>𝑓</m:t>
                      </m:r>
                      <m:r>
                        <a:rPr lang="zh-CN" altLang="en-US" i="0">
                          <a:latin typeface="Cambria Math" panose="02040503050406030204" pitchFamily="18" charset="0"/>
                        </a:rPr>
                        <m:t>+</m:t>
                      </m:r>
                      <m:r>
                        <a:rPr lang="zh-CN" altLang="en-US" i="1">
                          <a:latin typeface="Cambria Math" panose="02040503050406030204" pitchFamily="18" charset="0"/>
                        </a:rPr>
                        <m:t>𝜏</m:t>
                      </m:r>
                    </m:oMath>
                  </m:oMathPara>
                </a14:m>
                <a:endParaRPr lang="en-US" altLang="zh-CN" dirty="0"/>
              </a:p>
              <a:p>
                <a:endParaRPr lang="en-US" altLang="zh-CN" dirty="0"/>
              </a:p>
              <a:p>
                <a:pPr>
                  <a:lnSpc>
                    <a:spcPct val="150000"/>
                  </a:lnSpc>
                </a:pPr>
                <a14:m>
                  <m:oMath xmlns:m="http://schemas.openxmlformats.org/officeDocument/2006/math">
                    <m:r>
                      <a:rPr lang="zh-CN" altLang="en-US" sz="1400" i="1" smtClean="0">
                        <a:latin typeface="Cambria Math" panose="02040503050406030204" pitchFamily="18" charset="0"/>
                      </a:rPr>
                      <m:t>𝑀</m:t>
                    </m:r>
                    <m:acc>
                      <m:accPr>
                        <m:chr m:val="̇"/>
                        <m:ctrlPr>
                          <a:rPr lang="zh-CN" altLang="en-US" sz="1400" i="1">
                            <a:solidFill>
                              <a:srgbClr val="836967"/>
                            </a:solidFill>
                            <a:latin typeface="Cambria Math" panose="02040503050406030204" pitchFamily="18" charset="0"/>
                          </a:rPr>
                        </m:ctrlPr>
                      </m:accPr>
                      <m:e>
                        <m:r>
                          <a:rPr lang="zh-CN" altLang="en-US" sz="1400" i="1">
                            <a:latin typeface="Cambria Math" panose="02040503050406030204" pitchFamily="18" charset="0"/>
                          </a:rPr>
                          <m:t>𝑣</m:t>
                        </m:r>
                      </m:e>
                    </m:acc>
                  </m:oMath>
                </a14:m>
                <a:r>
                  <a:rPr lang="zh-CN" altLang="en-US" sz="1400" dirty="0">
                    <a:latin typeface="Fangsong" panose="02010609060101010101" pitchFamily="49" charset="-122"/>
                    <a:ea typeface="Fangsong" panose="02010609060101010101" pitchFamily="49" charset="-122"/>
                  </a:rPr>
                  <a:t>：运动状态</a:t>
                </a:r>
                <a:endParaRPr lang="en-US" altLang="zh-CN" sz="1400" dirty="0">
                  <a:latin typeface="Fangsong" panose="02010609060101010101" pitchFamily="49" charset="-122"/>
                  <a:ea typeface="Fangsong" panose="02010609060101010101" pitchFamily="49" charset="-122"/>
                </a:endParaRPr>
              </a:p>
              <a:p>
                <a:pPr>
                  <a:lnSpc>
                    <a:spcPct val="150000"/>
                  </a:lnSpc>
                </a:pPr>
                <a14:m>
                  <m:oMath xmlns:m="http://schemas.openxmlformats.org/officeDocument/2006/math">
                    <m:r>
                      <a:rPr lang="zh-CN" altLang="en-US" sz="1400" i="1" smtClean="0">
                        <a:latin typeface="Cambria Math" panose="02040503050406030204" pitchFamily="18" charset="0"/>
                      </a:rPr>
                      <m:t>𝑐</m:t>
                    </m:r>
                  </m:oMath>
                </a14:m>
                <a:r>
                  <a:rPr lang="zh-CN" altLang="en-US" sz="1400" dirty="0">
                    <a:latin typeface="Fangsong" panose="02010609060101010101" pitchFamily="49" charset="-122"/>
                    <a:ea typeface="Fangsong" panose="02010609060101010101" pitchFamily="49" charset="-122"/>
                  </a:rPr>
                  <a:t>：物理环境</a:t>
                </a:r>
                <a:endParaRPr lang="en-US" altLang="zh-CN" sz="1400" dirty="0">
                  <a:latin typeface="Fangsong" panose="02010609060101010101" pitchFamily="49" charset="-122"/>
                  <a:ea typeface="Fangsong" panose="02010609060101010101" pitchFamily="49" charset="-122"/>
                </a:endParaRPr>
              </a:p>
              <a:p>
                <a:pPr>
                  <a:lnSpc>
                    <a:spcPct val="150000"/>
                  </a:lnSpc>
                </a:pPr>
                <a14:m>
                  <m:oMath xmlns:m="http://schemas.openxmlformats.org/officeDocument/2006/math">
                    <m:r>
                      <a:rPr lang="zh-CN" altLang="en-US" sz="1400" i="1" smtClean="0">
                        <a:latin typeface="Cambria Math" panose="02040503050406030204" pitchFamily="18" charset="0"/>
                      </a:rPr>
                      <m:t>𝑓</m:t>
                    </m:r>
                  </m:oMath>
                </a14:m>
                <a:r>
                  <a:rPr lang="zh-CN" altLang="en-US" sz="1400" dirty="0">
                    <a:latin typeface="Fangsong" panose="02010609060101010101" pitchFamily="49" charset="-122"/>
                    <a:ea typeface="Fangsong" panose="02010609060101010101" pitchFamily="49" charset="-122"/>
                  </a:rPr>
                  <a:t>：约束力</a:t>
                </a:r>
                <a:endParaRPr lang="en-US" altLang="zh-CN" sz="1400" dirty="0">
                  <a:latin typeface="Fangsong" panose="02010609060101010101" pitchFamily="49" charset="-122"/>
                  <a:ea typeface="Fangsong" panose="02010609060101010101" pitchFamily="49" charset="-122"/>
                </a:endParaRPr>
              </a:p>
              <a:p>
                <a:pPr>
                  <a:lnSpc>
                    <a:spcPct val="150000"/>
                  </a:lnSpc>
                </a:pPr>
                <a14:m>
                  <m:oMath xmlns:m="http://schemas.openxmlformats.org/officeDocument/2006/math">
                    <m:r>
                      <a:rPr lang="zh-CN" altLang="en-US" sz="1400" i="1" smtClean="0">
                        <a:latin typeface="Cambria Math" panose="02040503050406030204" pitchFamily="18" charset="0"/>
                      </a:rPr>
                      <m:t>𝜏</m:t>
                    </m:r>
                  </m:oMath>
                </a14:m>
                <a:r>
                  <a:rPr lang="zh-CN" altLang="en-US" sz="1400" dirty="0">
                    <a:latin typeface="Fangsong" panose="02010609060101010101" pitchFamily="49" charset="-122"/>
                    <a:ea typeface="Fangsong" panose="02010609060101010101" pitchFamily="49" charset="-122"/>
                  </a:rPr>
                  <a:t>：意图控制力</a:t>
                </a:r>
              </a:p>
            </p:txBody>
          </p:sp>
        </mc:Choice>
        <mc:Fallback xmlns="">
          <p:sp>
            <p:nvSpPr>
              <p:cNvPr id="20" name="文本框 19">
                <a:extLst>
                  <a:ext uri="{FF2B5EF4-FFF2-40B4-BE49-F238E27FC236}">
                    <a16:creationId xmlns:a16="http://schemas.microsoft.com/office/drawing/2014/main" id="{550AA17F-C08E-1D41-DC49-385103029E57}"/>
                  </a:ext>
                </a:extLst>
              </p:cNvPr>
              <p:cNvSpPr txBox="1">
                <a:spLocks noRot="1" noChangeAspect="1" noMove="1" noResize="1" noEditPoints="1" noAdjustHandles="1" noChangeArrowheads="1" noChangeShapeType="1" noTextEdit="1"/>
              </p:cNvSpPr>
              <p:nvPr/>
            </p:nvSpPr>
            <p:spPr>
              <a:xfrm>
                <a:off x="1331545" y="1482411"/>
                <a:ext cx="2088232" cy="1896417"/>
              </a:xfrm>
              <a:prstGeom prst="rect">
                <a:avLst/>
              </a:prstGeom>
              <a:blipFill>
                <a:blip r:embed="rId5"/>
                <a:stretch>
                  <a:fillRect b="-2251"/>
                </a:stretch>
              </a:blipFill>
              <a:ln w="6350">
                <a:noFill/>
              </a:ln>
            </p:spPr>
            <p:txBody>
              <a:bodyPr/>
              <a:lstStyle/>
              <a:p>
                <a:r>
                  <a:rPr lang="zh-CN" altLang="en-US">
                    <a:noFill/>
                  </a:rPr>
                  <a:t> </a:t>
                </a:r>
              </a:p>
            </p:txBody>
          </p:sp>
        </mc:Fallback>
      </mc:AlternateContent>
      <p:sp>
        <p:nvSpPr>
          <p:cNvPr id="58" name="矩形 57">
            <a:extLst>
              <a:ext uri="{FF2B5EF4-FFF2-40B4-BE49-F238E27FC236}">
                <a16:creationId xmlns:a16="http://schemas.microsoft.com/office/drawing/2014/main" id="{3ABEDF6A-4553-5EE3-C9CA-42B7983967D6}"/>
              </a:ext>
            </a:extLst>
          </p:cNvPr>
          <p:cNvSpPr/>
          <p:nvPr/>
        </p:nvSpPr>
        <p:spPr>
          <a:xfrm>
            <a:off x="-380921" y="1287149"/>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矩形 58">
            <a:extLst>
              <a:ext uri="{FF2B5EF4-FFF2-40B4-BE49-F238E27FC236}">
                <a16:creationId xmlns:a16="http://schemas.microsoft.com/office/drawing/2014/main" id="{6B6EB1C7-B527-3F17-E8B2-CE2D8EA595CD}"/>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研究背景</a:t>
            </a:r>
          </a:p>
        </p:txBody>
      </p:sp>
      <p:sp>
        <p:nvSpPr>
          <p:cNvPr id="60" name="矩形 59">
            <a:extLst>
              <a:ext uri="{FF2B5EF4-FFF2-40B4-BE49-F238E27FC236}">
                <a16:creationId xmlns:a16="http://schemas.microsoft.com/office/drawing/2014/main" id="{C2E9AC97-25B0-AFBE-831A-8F94C3D4EBE7}"/>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61" name="矩形 60">
            <a:extLst>
              <a:ext uri="{FF2B5EF4-FFF2-40B4-BE49-F238E27FC236}">
                <a16:creationId xmlns:a16="http://schemas.microsoft.com/office/drawing/2014/main" id="{898423C0-53A3-0A88-959F-9FC6BC1571B3}"/>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实验设计</a:t>
            </a:r>
            <a:endParaRPr lang="en-US" altLang="zh-CN" sz="900" dirty="0">
              <a:ln w="6350">
                <a:noFill/>
              </a:ln>
              <a:solidFill>
                <a:srgbClr val="586B7F"/>
              </a:solidFill>
              <a:latin typeface="Impact" pitchFamily="34" charset="0"/>
              <a:ea typeface="微软雅黑" pitchFamily="34" charset="-122"/>
            </a:endParaRPr>
          </a:p>
          <a:p>
            <a:pPr algn="ctr"/>
            <a:r>
              <a:rPr lang="zh-CN" altLang="en-US" sz="900" dirty="0">
                <a:ln w="6350">
                  <a:noFill/>
                </a:ln>
                <a:solidFill>
                  <a:srgbClr val="586B7F"/>
                </a:solidFill>
                <a:latin typeface="Impact" pitchFamily="34" charset="0"/>
                <a:ea typeface="微软雅黑" pitchFamily="34" charset="-122"/>
              </a:rPr>
              <a:t>与预期结果</a:t>
            </a:r>
          </a:p>
        </p:txBody>
      </p:sp>
      <p:pic>
        <p:nvPicPr>
          <p:cNvPr id="2" name="hideId=3_ifLeash=-1">
            <a:hlinkClick r:id="" action="ppaction://media"/>
            <a:extLst>
              <a:ext uri="{FF2B5EF4-FFF2-40B4-BE49-F238E27FC236}">
                <a16:creationId xmlns:a16="http://schemas.microsoft.com/office/drawing/2014/main" id="{DD07B5BC-A88C-260E-6D77-E3E51FE0297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581235" y="1482411"/>
            <a:ext cx="2136140" cy="2136140"/>
          </a:xfrm>
          <a:prstGeom prst="rect">
            <a:avLst/>
          </a:prstGeom>
        </p:spPr>
      </p:pic>
      <p:pic>
        <p:nvPicPr>
          <p:cNvPr id="5" name="图片 4">
            <a:extLst>
              <a:ext uri="{FF2B5EF4-FFF2-40B4-BE49-F238E27FC236}">
                <a16:creationId xmlns:a16="http://schemas.microsoft.com/office/drawing/2014/main" id="{2CB43D93-0A19-178C-3C18-0A41A4648D5C}"/>
              </a:ext>
            </a:extLst>
          </p:cNvPr>
          <p:cNvPicPr>
            <a:picLocks noChangeAspect="1"/>
          </p:cNvPicPr>
          <p:nvPr/>
        </p:nvPicPr>
        <p:blipFill>
          <a:blip r:embed="rId7"/>
          <a:stretch>
            <a:fillRect/>
          </a:stretch>
        </p:blipFill>
        <p:spPr>
          <a:xfrm>
            <a:off x="6228184" y="1482411"/>
            <a:ext cx="1899483" cy="2136140"/>
          </a:xfrm>
          <a:prstGeom prst="rect">
            <a:avLst/>
          </a:prstGeom>
        </p:spPr>
      </p:pic>
    </p:spTree>
    <p:extLst>
      <p:ext uri="{BB962C8B-B14F-4D97-AF65-F5344CB8AC3E}">
        <p14:creationId xmlns:p14="http://schemas.microsoft.com/office/powerpoint/2010/main" val="313647237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nvSpPr>
        <p:spPr>
          <a:xfrm>
            <a:off x="8632482" y="346839"/>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681308" y="385269"/>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8789105" y="346839"/>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37932" y="385269"/>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79E7015A-2D71-7090-6F20-2049296E4713}"/>
              </a:ext>
            </a:extLst>
          </p:cNvPr>
          <p:cNvSpPr txBox="1"/>
          <p:nvPr/>
        </p:nvSpPr>
        <p:spPr>
          <a:xfrm>
            <a:off x="1403647" y="1346820"/>
            <a:ext cx="7640517" cy="338554"/>
          </a:xfrm>
          <a:prstGeom prst="rect">
            <a:avLst/>
          </a:prstGeom>
          <a:noFill/>
        </p:spPr>
        <p:txBody>
          <a:bodyPr wrap="square" rtlCol="0">
            <a:spAutoFit/>
          </a:bodyPr>
          <a:lstStyle/>
          <a:p>
            <a:r>
              <a:rPr lang="zh-CN" altLang="en-US" sz="1600" dirty="0">
                <a:latin typeface="仿宋" panose="02010609060101010101" pitchFamily="49" charset="-122"/>
                <a:ea typeface="仿宋" panose="02010609060101010101" pitchFamily="49" charset="-122"/>
              </a:rPr>
              <a:t>一、视觉系统能否对物理环境和追逐意图进行联合推理</a:t>
            </a:r>
            <a:r>
              <a:rPr lang="en-US" altLang="zh-CN" sz="1600" dirty="0">
                <a:latin typeface="仿宋" panose="02010609060101010101" pitchFamily="49" charset="-122"/>
                <a:ea typeface="仿宋" panose="02010609060101010101" pitchFamily="49" charset="-122"/>
              </a:rPr>
              <a:t>(</a:t>
            </a:r>
            <a:r>
              <a:rPr lang="zh-CN" altLang="en-US" sz="1600" dirty="0">
                <a:latin typeface="仿宋" panose="02010609060101010101" pitchFamily="49" charset="-122"/>
                <a:ea typeface="仿宋" panose="02010609060101010101" pitchFamily="49" charset="-122"/>
              </a:rPr>
              <a:t>实验一</a:t>
            </a:r>
            <a:r>
              <a:rPr lang="en-US" altLang="zh-CN" sz="1600" dirty="0">
                <a:latin typeface="仿宋" panose="02010609060101010101" pitchFamily="49" charset="-122"/>
                <a:ea typeface="仿宋" panose="02010609060101010101" pitchFamily="49" charset="-122"/>
              </a:rPr>
              <a:t>)</a:t>
            </a:r>
            <a:endParaRPr lang="zh-CN" altLang="en-US" sz="1600" dirty="0">
              <a:latin typeface="仿宋" panose="02010609060101010101" pitchFamily="49" charset="-122"/>
              <a:ea typeface="仿宋" panose="02010609060101010101" pitchFamily="49" charset="-122"/>
            </a:endParaRPr>
          </a:p>
        </p:txBody>
      </p:sp>
      <p:sp>
        <p:nvSpPr>
          <p:cNvPr id="25" name="文本框 24">
            <a:extLst>
              <a:ext uri="{FF2B5EF4-FFF2-40B4-BE49-F238E27FC236}">
                <a16:creationId xmlns:a16="http://schemas.microsoft.com/office/drawing/2014/main" id="{8FE9483D-2514-DAA5-9850-79A0F882775D}"/>
              </a:ext>
            </a:extLst>
          </p:cNvPr>
          <p:cNvSpPr txBox="1"/>
          <p:nvPr/>
        </p:nvSpPr>
        <p:spPr>
          <a:xfrm>
            <a:off x="1403647" y="1904332"/>
            <a:ext cx="7434285" cy="338554"/>
          </a:xfrm>
          <a:prstGeom prst="rect">
            <a:avLst/>
          </a:prstGeom>
          <a:noFill/>
        </p:spPr>
        <p:txBody>
          <a:bodyPr wrap="square" rtlCol="0">
            <a:spAutoFit/>
          </a:bodyPr>
          <a:lstStyle/>
          <a:p>
            <a:r>
              <a:rPr lang="zh-CN" altLang="en-US" sz="1600" dirty="0">
                <a:latin typeface="仿宋" panose="02010609060101010101" pitchFamily="49" charset="-122"/>
                <a:ea typeface="仿宋" panose="02010609060101010101" pitchFamily="49" charset="-122"/>
              </a:rPr>
              <a:t>二、</a:t>
            </a:r>
            <a:r>
              <a:rPr lang="zh-CN" altLang="en-US" sz="1600" b="1" dirty="0">
                <a:latin typeface="仿宋" panose="02010609060101010101" pitchFamily="49" charset="-122"/>
                <a:ea typeface="仿宋" panose="02010609060101010101" pitchFamily="49" charset="-122"/>
              </a:rPr>
              <a:t>物理环境变化时，对物理运动的知觉是否具有适应性和稳定性</a:t>
            </a:r>
            <a:r>
              <a:rPr lang="en-US" altLang="zh-CN" sz="1600" b="1" dirty="0">
                <a:latin typeface="仿宋" panose="02010609060101010101" pitchFamily="49" charset="-122"/>
                <a:ea typeface="仿宋" panose="02010609060101010101" pitchFamily="49" charset="-122"/>
              </a:rPr>
              <a:t>(</a:t>
            </a:r>
            <a:r>
              <a:rPr lang="zh-CN" altLang="en-US" sz="1600" b="1" dirty="0">
                <a:latin typeface="仿宋" panose="02010609060101010101" pitchFamily="49" charset="-122"/>
                <a:ea typeface="仿宋" panose="02010609060101010101" pitchFamily="49" charset="-122"/>
              </a:rPr>
              <a:t>实验二</a:t>
            </a:r>
            <a:r>
              <a:rPr lang="en-US" altLang="zh-CN" sz="1600" b="1" dirty="0">
                <a:latin typeface="仿宋" panose="02010609060101010101" pitchFamily="49" charset="-122"/>
                <a:ea typeface="仿宋" panose="02010609060101010101" pitchFamily="49" charset="-122"/>
              </a:rPr>
              <a:t>)</a:t>
            </a:r>
            <a:endParaRPr lang="zh-CN" altLang="en-US" sz="1600" b="1" dirty="0">
              <a:latin typeface="仿宋" panose="02010609060101010101" pitchFamily="49" charset="-122"/>
              <a:ea typeface="仿宋" panose="02010609060101010101" pitchFamily="49" charset="-122"/>
            </a:endParaRPr>
          </a:p>
        </p:txBody>
      </p:sp>
      <p:sp>
        <p:nvSpPr>
          <p:cNvPr id="29" name="矩形 28">
            <a:extLst>
              <a:ext uri="{FF2B5EF4-FFF2-40B4-BE49-F238E27FC236}">
                <a16:creationId xmlns:a16="http://schemas.microsoft.com/office/drawing/2014/main" id="{87EAAD5D-0230-86E1-BA1A-2E852E5787D4}"/>
              </a:ext>
            </a:extLst>
          </p:cNvPr>
          <p:cNvSpPr/>
          <p:nvPr/>
        </p:nvSpPr>
        <p:spPr>
          <a:xfrm>
            <a:off x="-380921" y="1700006"/>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矩形 32">
            <a:extLst>
              <a:ext uri="{FF2B5EF4-FFF2-40B4-BE49-F238E27FC236}">
                <a16:creationId xmlns:a16="http://schemas.microsoft.com/office/drawing/2014/main" id="{966F2591-D649-0D35-346F-A305AA2BB0E8}"/>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34" name="矩形 33">
            <a:extLst>
              <a:ext uri="{FF2B5EF4-FFF2-40B4-BE49-F238E27FC236}">
                <a16:creationId xmlns:a16="http://schemas.microsoft.com/office/drawing/2014/main" id="{565D84D6-010D-9EAC-A837-DF742FED6C8D}"/>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研究目的</a:t>
            </a:r>
          </a:p>
        </p:txBody>
      </p:sp>
      <p:sp>
        <p:nvSpPr>
          <p:cNvPr id="38" name="矩形 37">
            <a:extLst>
              <a:ext uri="{FF2B5EF4-FFF2-40B4-BE49-F238E27FC236}">
                <a16:creationId xmlns:a16="http://schemas.microsoft.com/office/drawing/2014/main" id="{481A94C6-FADA-6845-3815-4A3086063D42}"/>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实验设计</a:t>
            </a:r>
            <a:endParaRPr lang="en-US" altLang="zh-CN" sz="900" dirty="0">
              <a:ln w="6350">
                <a:noFill/>
              </a:ln>
              <a:solidFill>
                <a:srgbClr val="586B7F"/>
              </a:solidFill>
              <a:latin typeface="Impact" pitchFamily="34" charset="0"/>
              <a:ea typeface="微软雅黑" pitchFamily="34" charset="-122"/>
            </a:endParaRPr>
          </a:p>
          <a:p>
            <a:pPr algn="ctr"/>
            <a:r>
              <a:rPr lang="zh-CN" altLang="en-US" sz="900" dirty="0">
                <a:ln w="6350">
                  <a:noFill/>
                </a:ln>
                <a:solidFill>
                  <a:srgbClr val="586B7F"/>
                </a:solidFill>
                <a:latin typeface="Impact" pitchFamily="34" charset="0"/>
                <a:ea typeface="微软雅黑" pitchFamily="34" charset="-122"/>
              </a:rPr>
              <a:t>与预期结果</a:t>
            </a:r>
          </a:p>
        </p:txBody>
      </p:sp>
      <p:sp>
        <p:nvSpPr>
          <p:cNvPr id="39" name="文本框 38">
            <a:extLst>
              <a:ext uri="{FF2B5EF4-FFF2-40B4-BE49-F238E27FC236}">
                <a16:creationId xmlns:a16="http://schemas.microsoft.com/office/drawing/2014/main" id="{187F0338-46CA-A35E-A436-AF3CE0037C92}"/>
              </a:ext>
            </a:extLst>
          </p:cNvPr>
          <p:cNvSpPr txBox="1"/>
          <p:nvPr/>
        </p:nvSpPr>
        <p:spPr>
          <a:xfrm>
            <a:off x="1115616" y="670510"/>
            <a:ext cx="6192688" cy="369332"/>
          </a:xfrm>
          <a:prstGeom prst="rect">
            <a:avLst/>
          </a:prstGeom>
          <a:noFill/>
        </p:spPr>
        <p:txBody>
          <a:bodyPr wrap="square">
            <a:spAutoFit/>
          </a:bodyPr>
          <a:lstStyle/>
          <a:p>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研究目的</a:t>
            </a:r>
          </a:p>
        </p:txBody>
      </p:sp>
      <p:sp>
        <p:nvSpPr>
          <p:cNvPr id="2" name="文本框 1">
            <a:extLst>
              <a:ext uri="{FF2B5EF4-FFF2-40B4-BE49-F238E27FC236}">
                <a16:creationId xmlns:a16="http://schemas.microsoft.com/office/drawing/2014/main" id="{C42A3655-4CDF-4036-ED0F-3417EE6BD407}"/>
              </a:ext>
            </a:extLst>
          </p:cNvPr>
          <p:cNvSpPr txBox="1"/>
          <p:nvPr/>
        </p:nvSpPr>
        <p:spPr>
          <a:xfrm>
            <a:off x="3024121" y="2529775"/>
            <a:ext cx="5896046" cy="307777"/>
          </a:xfrm>
          <a:prstGeom prst="rect">
            <a:avLst/>
          </a:prstGeom>
          <a:noFill/>
        </p:spPr>
        <p:txBody>
          <a:bodyPr wrap="square" rtlCol="0">
            <a:spAutoFit/>
          </a:bodyPr>
          <a:lstStyle/>
          <a:p>
            <a:r>
              <a:rPr lang="en-US" altLang="zh-CN" sz="1400" dirty="0">
                <a:latin typeface="仿宋" panose="02010609060101010101" pitchFamily="49" charset="-122"/>
                <a:ea typeface="仿宋" panose="02010609060101010101" pitchFamily="49" charset="-122"/>
              </a:rPr>
              <a:t>*</a:t>
            </a:r>
            <a:r>
              <a:rPr lang="zh-CN" altLang="en-US" sz="1400" dirty="0">
                <a:latin typeface="仿宋" panose="02010609060101010101" pitchFamily="49" charset="-122"/>
                <a:ea typeface="仿宋" panose="02010609060101010101" pitchFamily="49" charset="-122"/>
              </a:rPr>
              <a:t>目前通过改变</a:t>
            </a:r>
            <a:r>
              <a:rPr lang="zh-CN" altLang="en-US" sz="1400" b="1" dirty="0">
                <a:latin typeface="仿宋" panose="02010609060101010101" pitchFamily="49" charset="-122"/>
                <a:ea typeface="仿宋" panose="02010609060101010101" pitchFamily="49" charset="-122"/>
              </a:rPr>
              <a:t>环境摩擦系数</a:t>
            </a:r>
            <a:r>
              <a:rPr lang="zh-CN" altLang="en-US" sz="1400" dirty="0">
                <a:latin typeface="仿宋" panose="02010609060101010101" pitchFamily="49" charset="-122"/>
                <a:ea typeface="仿宋" panose="02010609060101010101" pitchFamily="49" charset="-122"/>
              </a:rPr>
              <a:t>来探究物理环境的作用</a:t>
            </a:r>
            <a:r>
              <a:rPr lang="en-US" altLang="zh-CN" sz="1400" dirty="0">
                <a:latin typeface="仿宋" panose="02010609060101010101" pitchFamily="49" charset="-122"/>
                <a:ea typeface="仿宋" panose="02010609060101010101" pitchFamily="49" charset="-122"/>
              </a:rPr>
              <a:t>(</a:t>
            </a:r>
            <a:r>
              <a:rPr lang="zh-CN" altLang="en-US" sz="1400" dirty="0">
                <a:latin typeface="仿宋" panose="02010609060101010101" pitchFamily="49" charset="-122"/>
                <a:ea typeface="仿宋" panose="02010609060101010101" pitchFamily="49" charset="-122"/>
              </a:rPr>
              <a:t>普遍，等效性好</a:t>
            </a:r>
            <a:r>
              <a:rPr lang="en-US" altLang="zh-CN" sz="1400" dirty="0">
                <a:latin typeface="仿宋" panose="02010609060101010101" pitchFamily="49" charset="-122"/>
                <a:ea typeface="仿宋" panose="02010609060101010101" pitchFamily="49" charset="-122"/>
              </a:rPr>
              <a:t>)</a:t>
            </a:r>
          </a:p>
        </p:txBody>
      </p:sp>
    </p:spTree>
    <p:extLst>
      <p:ext uri="{BB962C8B-B14F-4D97-AF65-F5344CB8AC3E}">
        <p14:creationId xmlns:p14="http://schemas.microsoft.com/office/powerpoint/2010/main" val="11328545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EC51CFF2-229C-1623-A304-73396A5FB69E}"/>
              </a:ext>
            </a:extLst>
          </p:cNvPr>
          <p:cNvSpPr txBox="1"/>
          <p:nvPr/>
        </p:nvSpPr>
        <p:spPr>
          <a:xfrm>
            <a:off x="7092280" y="4803204"/>
            <a:ext cx="2132294" cy="261610"/>
          </a:xfrm>
          <a:prstGeom prst="rect">
            <a:avLst/>
          </a:prstGeom>
          <a:noFill/>
        </p:spPr>
        <p:txBody>
          <a:bodyPr wrap="square" rtlCol="0">
            <a:spAutoFit/>
          </a:bodyPr>
          <a:lstStyle/>
          <a:p>
            <a:pPr algn="r"/>
            <a:r>
              <a:rPr lang="en-US" altLang="zh-CN" sz="1100" dirty="0">
                <a:solidFill>
                  <a:schemeClr val="tx1">
                    <a:lumMod val="65000"/>
                    <a:lumOff val="35000"/>
                  </a:schemeClr>
                </a:solidFill>
                <a:latin typeface="仿宋" panose="02010609060101010101" pitchFamily="49" charset="-122"/>
                <a:ea typeface="仿宋" panose="02010609060101010101" pitchFamily="49" charset="-122"/>
              </a:rPr>
              <a:t>(Tang</a:t>
            </a:r>
            <a:r>
              <a:rPr lang="zh-CN" altLang="en-US" sz="1100" dirty="0">
                <a:solidFill>
                  <a:schemeClr val="tx1">
                    <a:lumMod val="65000"/>
                    <a:lumOff val="35000"/>
                  </a:schemeClr>
                </a:solidFill>
                <a:latin typeface="仿宋" panose="02010609060101010101" pitchFamily="49" charset="-122"/>
                <a:ea typeface="仿宋" panose="02010609060101010101" pitchFamily="49" charset="-122"/>
              </a:rPr>
              <a:t> </a:t>
            </a:r>
            <a:r>
              <a:rPr lang="en-US" altLang="zh-CN" sz="1100" dirty="0">
                <a:solidFill>
                  <a:schemeClr val="tx1">
                    <a:lumMod val="65000"/>
                    <a:lumOff val="35000"/>
                  </a:schemeClr>
                </a:solidFill>
                <a:latin typeface="仿宋" panose="02010609060101010101" pitchFamily="49" charset="-122"/>
                <a:ea typeface="仿宋" panose="02010609060101010101" pitchFamily="49" charset="-122"/>
              </a:rPr>
              <a:t>et al., 2021)</a:t>
            </a:r>
            <a:endParaRPr lang="zh-CN" altLang="en-US" sz="1100" dirty="0">
              <a:solidFill>
                <a:schemeClr val="tx1">
                  <a:lumMod val="65000"/>
                  <a:lumOff val="35000"/>
                </a:schemeClr>
              </a:solidFill>
              <a:latin typeface="仿宋" panose="02010609060101010101" pitchFamily="49" charset="-122"/>
              <a:ea typeface="仿宋" panose="02010609060101010101" pitchFamily="49" charset="-122"/>
            </a:endParaRPr>
          </a:p>
        </p:txBody>
      </p:sp>
      <p:sp>
        <p:nvSpPr>
          <p:cNvPr id="2" name="文本框 1">
            <a:extLst>
              <a:ext uri="{FF2B5EF4-FFF2-40B4-BE49-F238E27FC236}">
                <a16:creationId xmlns:a16="http://schemas.microsoft.com/office/drawing/2014/main" id="{74341CB1-D146-4B4D-0099-2111CDF806BA}"/>
              </a:ext>
            </a:extLst>
          </p:cNvPr>
          <p:cNvSpPr txBox="1"/>
          <p:nvPr/>
        </p:nvSpPr>
        <p:spPr>
          <a:xfrm>
            <a:off x="1115616" y="670510"/>
            <a:ext cx="6192688" cy="369332"/>
          </a:xfrm>
          <a:prstGeom prst="rect">
            <a:avLst/>
          </a:prstGeom>
          <a:noFill/>
        </p:spPr>
        <p:txBody>
          <a:bodyPr wrap="square">
            <a:spAutoFit/>
          </a:bodyPr>
          <a:lstStyle/>
          <a:p>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传统的“狼羊追逐”范式</a:t>
            </a:r>
            <a:endParaRPr lang="zh-CN" altLang="en-US" b="1" dirty="0"/>
          </a:p>
        </p:txBody>
      </p:sp>
      <p:sp>
        <p:nvSpPr>
          <p:cNvPr id="3" name="文本框 2">
            <a:extLst>
              <a:ext uri="{FF2B5EF4-FFF2-40B4-BE49-F238E27FC236}">
                <a16:creationId xmlns:a16="http://schemas.microsoft.com/office/drawing/2014/main" id="{FE0DB227-1A4C-FD95-D40B-9802777EB8A5}"/>
              </a:ext>
            </a:extLst>
          </p:cNvPr>
          <p:cNvSpPr txBox="1"/>
          <p:nvPr/>
        </p:nvSpPr>
        <p:spPr>
          <a:xfrm>
            <a:off x="1552080" y="3687046"/>
            <a:ext cx="2511845" cy="307777"/>
          </a:xfrm>
          <a:prstGeom prst="rect">
            <a:avLst/>
          </a:prstGeom>
          <a:noFill/>
        </p:spPr>
        <p:txBody>
          <a:bodyPr wrap="square" rtlCol="0">
            <a:spAutoFit/>
          </a:bodyPr>
          <a:lstStyle/>
          <a:p>
            <a:pPr algn="ctr"/>
            <a:r>
              <a:rPr lang="zh-CN" altLang="en-US" sz="1400" dirty="0">
                <a:latin typeface="仿宋" panose="02010609060101010101" pitchFamily="49" charset="-122"/>
                <a:ea typeface="仿宋" panose="02010609060101010101" pitchFamily="49" charset="-122"/>
              </a:rPr>
              <a:t>追逐意图感知（准度）</a:t>
            </a:r>
          </a:p>
        </p:txBody>
      </p:sp>
      <p:sp>
        <p:nvSpPr>
          <p:cNvPr id="6" name="文本框 5">
            <a:extLst>
              <a:ext uri="{FF2B5EF4-FFF2-40B4-BE49-F238E27FC236}">
                <a16:creationId xmlns:a16="http://schemas.microsoft.com/office/drawing/2014/main" id="{800F2205-7E1E-6985-3FDD-947354F78CD7}"/>
              </a:ext>
            </a:extLst>
          </p:cNvPr>
          <p:cNvSpPr txBox="1"/>
          <p:nvPr/>
        </p:nvSpPr>
        <p:spPr>
          <a:xfrm>
            <a:off x="4964832" y="3687046"/>
            <a:ext cx="2736304" cy="307777"/>
          </a:xfrm>
          <a:prstGeom prst="rect">
            <a:avLst/>
          </a:prstGeom>
          <a:noFill/>
        </p:spPr>
        <p:txBody>
          <a:bodyPr wrap="square" rtlCol="0">
            <a:spAutoFit/>
          </a:bodyPr>
          <a:lstStyle/>
          <a:p>
            <a:pPr algn="ctr"/>
            <a:r>
              <a:rPr lang="zh-CN" altLang="en-US" sz="1400" dirty="0">
                <a:latin typeface="仿宋" panose="02010609060101010101" pitchFamily="49" charset="-122"/>
                <a:ea typeface="仿宋" panose="02010609060101010101" pitchFamily="49" charset="-122"/>
              </a:rPr>
              <a:t>追逐轨迹预测（精度）</a:t>
            </a:r>
            <a:endParaRPr lang="en-US" altLang="zh-CN" sz="1400" dirty="0">
              <a:latin typeface="仿宋" panose="02010609060101010101" pitchFamily="49" charset="-122"/>
              <a:ea typeface="仿宋" panose="02010609060101010101" pitchFamily="49" charset="-122"/>
            </a:endParaRPr>
          </a:p>
        </p:txBody>
      </p:sp>
      <p:pic>
        <p:nvPicPr>
          <p:cNvPr id="7" name="图片 6">
            <a:extLst>
              <a:ext uri="{FF2B5EF4-FFF2-40B4-BE49-F238E27FC236}">
                <a16:creationId xmlns:a16="http://schemas.microsoft.com/office/drawing/2014/main" id="{677F0C0A-9FB9-A459-C9FD-307AF5623D86}"/>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p:blipFill>
        <p:spPr>
          <a:xfrm>
            <a:off x="4364807" y="1562844"/>
            <a:ext cx="3936355" cy="1883884"/>
          </a:xfrm>
          <a:prstGeom prst="rect">
            <a:avLst/>
          </a:prstGeom>
        </p:spPr>
      </p:pic>
      <p:pic>
        <p:nvPicPr>
          <p:cNvPr id="11" name="Chasing-FindTheChase-30">
            <a:hlinkClick r:id="" action="ppaction://media"/>
            <a:extLst>
              <a:ext uri="{FF2B5EF4-FFF2-40B4-BE49-F238E27FC236}">
                <a16:creationId xmlns:a16="http://schemas.microsoft.com/office/drawing/2014/main" id="{5934B946-1C47-663A-4460-9EB80D0C5EC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552080" y="1566270"/>
            <a:ext cx="2511845" cy="1883884"/>
          </a:xfrm>
          <a:prstGeom prst="rect">
            <a:avLst/>
          </a:prstGeom>
        </p:spPr>
      </p:pic>
      <p:grpSp>
        <p:nvGrpSpPr>
          <p:cNvPr id="28" name="组合 27">
            <a:extLst>
              <a:ext uri="{FF2B5EF4-FFF2-40B4-BE49-F238E27FC236}">
                <a16:creationId xmlns:a16="http://schemas.microsoft.com/office/drawing/2014/main" id="{31A93E4A-159F-F302-7AD2-DC10FE8D9E8F}"/>
              </a:ext>
            </a:extLst>
          </p:cNvPr>
          <p:cNvGrpSpPr/>
          <p:nvPr/>
        </p:nvGrpSpPr>
        <p:grpSpPr>
          <a:xfrm>
            <a:off x="4355976" y="681824"/>
            <a:ext cx="1584176" cy="376964"/>
            <a:chOff x="3512103" y="1202804"/>
            <a:chExt cx="2088232" cy="376964"/>
          </a:xfrm>
        </p:grpSpPr>
        <mc:AlternateContent xmlns:mc="http://schemas.openxmlformats.org/markup-compatibility/2006" xmlns:a14="http://schemas.microsoft.com/office/drawing/2010/main">
          <mc:Choice Requires="a14">
            <p:sp>
              <p:nvSpPr>
                <p:cNvPr id="38" name="文本框 37">
                  <a:extLst>
                    <a:ext uri="{FF2B5EF4-FFF2-40B4-BE49-F238E27FC236}">
                      <a16:creationId xmlns:a16="http://schemas.microsoft.com/office/drawing/2014/main" id="{ED844F4A-943C-DC6D-C0DE-35C05D2EBA00}"/>
                    </a:ext>
                  </a:extLst>
                </p:cNvPr>
                <p:cNvSpPr txBox="1"/>
                <p:nvPr/>
              </p:nvSpPr>
              <p:spPr>
                <a:xfrm>
                  <a:off x="3512103" y="1202804"/>
                  <a:ext cx="2088232" cy="368540"/>
                </a:xfrm>
                <a:prstGeom prst="rect">
                  <a:avLst/>
                </a:prstGeom>
                <a:noFill/>
                <a:ln w="6350">
                  <a:noFill/>
                </a:ln>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𝑀</m:t>
                        </m:r>
                        <m:acc>
                          <m:accPr>
                            <m:chr m:val="̇"/>
                            <m:ctrlPr>
                              <a:rPr lang="zh-CN" altLang="en-US" i="1">
                                <a:solidFill>
                                  <a:srgbClr val="836967"/>
                                </a:solidFill>
                                <a:latin typeface="Cambria Math" panose="02040503050406030204" pitchFamily="18" charset="0"/>
                              </a:rPr>
                            </m:ctrlPr>
                          </m:accPr>
                          <m:e>
                            <m:r>
                              <a:rPr lang="zh-CN" altLang="en-US" i="1">
                                <a:latin typeface="Cambria Math" panose="02040503050406030204" pitchFamily="18" charset="0"/>
                              </a:rPr>
                              <m:t>𝑣</m:t>
                            </m:r>
                          </m:e>
                        </m:acc>
                        <m:r>
                          <a:rPr lang="zh-CN" altLang="en-US" i="0">
                            <a:latin typeface="Cambria Math" panose="02040503050406030204" pitchFamily="18" charset="0"/>
                          </a:rPr>
                          <m:t>+</m:t>
                        </m:r>
                        <m:r>
                          <a:rPr lang="zh-CN" altLang="en-US" i="1" smtClean="0">
                            <a:latin typeface="Cambria Math" panose="02040503050406030204" pitchFamily="18" charset="0"/>
                          </a:rPr>
                          <m:t>𝑐</m:t>
                        </m:r>
                        <m:r>
                          <a:rPr lang="zh-CN" altLang="en-US" i="0">
                            <a:latin typeface="Cambria Math" panose="02040503050406030204" pitchFamily="18" charset="0"/>
                          </a:rPr>
                          <m:t>=</m:t>
                        </m:r>
                        <m:r>
                          <a:rPr lang="zh-CN" altLang="en-US" i="1">
                            <a:latin typeface="Cambria Math" panose="02040503050406030204" pitchFamily="18" charset="0"/>
                          </a:rPr>
                          <m:t>𝜏</m:t>
                        </m:r>
                      </m:oMath>
                    </m:oMathPara>
                  </a14:m>
                  <a:endParaRPr lang="zh-CN" altLang="en-US" dirty="0"/>
                </a:p>
              </p:txBody>
            </p:sp>
          </mc:Choice>
          <mc:Fallback xmlns="">
            <p:sp>
              <p:nvSpPr>
                <p:cNvPr id="57" name="文本框 56">
                  <a:extLst>
                    <a:ext uri="{FF2B5EF4-FFF2-40B4-BE49-F238E27FC236}">
                      <a16:creationId xmlns:a16="http://schemas.microsoft.com/office/drawing/2014/main" id="{3DF0773F-31E7-038D-23BA-4B59788E7ED8}"/>
                    </a:ext>
                  </a:extLst>
                </p:cNvPr>
                <p:cNvSpPr txBox="1">
                  <a:spLocks noRot="1" noChangeAspect="1" noMove="1" noResize="1" noEditPoints="1" noAdjustHandles="1" noChangeArrowheads="1" noChangeShapeType="1" noTextEdit="1"/>
                </p:cNvSpPr>
                <p:nvPr/>
              </p:nvSpPr>
              <p:spPr>
                <a:xfrm>
                  <a:off x="3512103" y="1202804"/>
                  <a:ext cx="2088232" cy="368540"/>
                </a:xfrm>
                <a:prstGeom prst="rect">
                  <a:avLst/>
                </a:prstGeom>
                <a:blipFill>
                  <a:blip r:embed="rId7"/>
                  <a:stretch>
                    <a:fillRect/>
                  </a:stretch>
                </a:blipFill>
                <a:ln w="6350">
                  <a:noFill/>
                </a:ln>
              </p:spPr>
              <p:txBody>
                <a:bodyPr/>
                <a:lstStyle/>
                <a:p>
                  <a:r>
                    <a:rPr lang="zh-CN" altLang="en-US">
                      <a:noFill/>
                    </a:rPr>
                    <a:t> </a:t>
                  </a:r>
                </a:p>
              </p:txBody>
            </p:sp>
          </mc:Fallback>
        </mc:AlternateContent>
        <p:sp>
          <p:nvSpPr>
            <p:cNvPr id="39" name="矩形 38">
              <a:extLst>
                <a:ext uri="{FF2B5EF4-FFF2-40B4-BE49-F238E27FC236}">
                  <a16:creationId xmlns:a16="http://schemas.microsoft.com/office/drawing/2014/main" id="{5C865679-2362-9F13-7752-2A0E13FD27ED}"/>
                </a:ext>
              </a:extLst>
            </p:cNvPr>
            <p:cNvSpPr/>
            <p:nvPr/>
          </p:nvSpPr>
          <p:spPr>
            <a:xfrm>
              <a:off x="4590312" y="1211228"/>
              <a:ext cx="189818" cy="368540"/>
            </a:xfrm>
            <a:prstGeom prst="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id="{0A643FDF-50AA-E9A4-65B5-2742E7F290E2}"/>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44931373-4826-083E-A4CA-1C96FF496DB9}"/>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8" name="矩形 7">
            <a:extLst>
              <a:ext uri="{FF2B5EF4-FFF2-40B4-BE49-F238E27FC236}">
                <a16:creationId xmlns:a16="http://schemas.microsoft.com/office/drawing/2014/main" id="{5BC20D19-A8B6-62DF-4E7D-7699C741CD48}"/>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9" name="矩形 8">
            <a:extLst>
              <a:ext uri="{FF2B5EF4-FFF2-40B4-BE49-F238E27FC236}">
                <a16:creationId xmlns:a16="http://schemas.microsoft.com/office/drawing/2014/main" id="{A9D540A9-D721-FCC5-5BB3-BCCE0ED6B3FD}"/>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spTree>
    <p:extLst>
      <p:ext uri="{BB962C8B-B14F-4D97-AF65-F5344CB8AC3E}">
        <p14:creationId xmlns:p14="http://schemas.microsoft.com/office/powerpoint/2010/main" val="968677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34"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645EE8B7-EA27-BE13-9001-0196EB86D7C5}"/>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Exp1.a</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：追逐意图感知任务</a:t>
            </a:r>
            <a:endParaRPr lang="zh-CN" altLang="en-US" b="1" dirty="0"/>
          </a:p>
        </p:txBody>
      </p:sp>
      <p:pic>
        <p:nvPicPr>
          <p:cNvPr id="7" name="图片 6">
            <a:extLst>
              <a:ext uri="{FF2B5EF4-FFF2-40B4-BE49-F238E27FC236}">
                <a16:creationId xmlns:a16="http://schemas.microsoft.com/office/drawing/2014/main" id="{2107FF61-4782-E905-D602-E7E5E6BA3B0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07704" y="820583"/>
            <a:ext cx="6449350" cy="3499160"/>
          </a:xfrm>
          <a:prstGeom prst="rect">
            <a:avLst/>
          </a:prstGeom>
        </p:spPr>
      </p:pic>
      <p:pic>
        <p:nvPicPr>
          <p:cNvPr id="20" name="Chasing-FindTheChase-30">
            <a:hlinkClick r:id="" action="ppaction://media"/>
            <a:extLst>
              <a:ext uri="{FF2B5EF4-FFF2-40B4-BE49-F238E27FC236}">
                <a16:creationId xmlns:a16="http://schemas.microsoft.com/office/drawing/2014/main" id="{225B34E2-54C9-D4CC-7B74-0B32A9BE1AD0}"/>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9632" y="3363044"/>
            <a:ext cx="2016224" cy="1512168"/>
          </a:xfrm>
          <a:prstGeom prst="rect">
            <a:avLst/>
          </a:prstGeom>
        </p:spPr>
      </p:pic>
      <p:grpSp>
        <p:nvGrpSpPr>
          <p:cNvPr id="21" name="组合 20">
            <a:extLst>
              <a:ext uri="{FF2B5EF4-FFF2-40B4-BE49-F238E27FC236}">
                <a16:creationId xmlns:a16="http://schemas.microsoft.com/office/drawing/2014/main" id="{23758060-B007-0E55-DEB0-6AF1EC136554}"/>
              </a:ext>
            </a:extLst>
          </p:cNvPr>
          <p:cNvGrpSpPr/>
          <p:nvPr/>
        </p:nvGrpSpPr>
        <p:grpSpPr>
          <a:xfrm>
            <a:off x="3477726" y="3795325"/>
            <a:ext cx="4890700" cy="899458"/>
            <a:chOff x="1115616" y="1130796"/>
            <a:chExt cx="4890700" cy="899458"/>
          </a:xfrm>
        </p:grpSpPr>
        <p:sp>
          <p:nvSpPr>
            <p:cNvPr id="22" name="文本框 21">
              <a:extLst>
                <a:ext uri="{FF2B5EF4-FFF2-40B4-BE49-F238E27FC236}">
                  <a16:creationId xmlns:a16="http://schemas.microsoft.com/office/drawing/2014/main" id="{72FA0575-B0A9-A141-2C4C-942BB6A7D037}"/>
                </a:ext>
              </a:extLst>
            </p:cNvPr>
            <p:cNvSpPr txBox="1"/>
            <p:nvPr/>
          </p:nvSpPr>
          <p:spPr>
            <a:xfrm>
              <a:off x="1125644" y="1130796"/>
              <a:ext cx="3978357"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实验设计：被试间设计</a:t>
              </a:r>
              <a:r>
                <a:rPr lang="en-US" altLang="zh-CN" sz="1050" dirty="0">
                  <a:latin typeface="仿宋" panose="02010609060101010101" pitchFamily="49" charset="-122"/>
                  <a:ea typeface="仿宋" panose="02010609060101010101" pitchFamily="49" charset="-122"/>
                </a:rPr>
                <a:t>(</a:t>
              </a:r>
              <a:r>
                <a:rPr lang="zh-CN" altLang="en-US" sz="1050" dirty="0">
                  <a:latin typeface="仿宋" panose="02010609060101010101" pitchFamily="49" charset="-122"/>
                  <a:ea typeface="仿宋" panose="02010609060101010101" pitchFamily="49" charset="-122"/>
                </a:rPr>
                <a:t>次第分组法</a:t>
              </a:r>
              <a:r>
                <a:rPr lang="en-US" altLang="zh-CN" sz="1050" dirty="0">
                  <a:latin typeface="仿宋" panose="02010609060101010101" pitchFamily="49" charset="-122"/>
                  <a:ea typeface="仿宋" panose="02010609060101010101" pitchFamily="49" charset="-122"/>
                </a:rPr>
                <a:t>)</a:t>
              </a:r>
              <a:endParaRPr lang="zh-CN" altLang="en-US" sz="1050" dirty="0">
                <a:latin typeface="仿宋" panose="02010609060101010101" pitchFamily="49" charset="-122"/>
                <a:ea typeface="仿宋" panose="02010609060101010101" pitchFamily="49" charset="-122"/>
              </a:endParaRPr>
            </a:p>
          </p:txBody>
        </p:sp>
        <p:sp>
          <p:nvSpPr>
            <p:cNvPr id="23" name="文本框 22">
              <a:extLst>
                <a:ext uri="{FF2B5EF4-FFF2-40B4-BE49-F238E27FC236}">
                  <a16:creationId xmlns:a16="http://schemas.microsoft.com/office/drawing/2014/main" id="{43552631-E5F5-8F2A-896A-DA39D12F3D25}"/>
                </a:ext>
              </a:extLst>
            </p:cNvPr>
            <p:cNvSpPr txBox="1"/>
            <p:nvPr/>
          </p:nvSpPr>
          <p:spPr>
            <a:xfrm>
              <a:off x="1115616" y="1365081"/>
              <a:ext cx="4890700" cy="430887"/>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自变量：环境摩擦系数</a:t>
              </a:r>
              <a:endParaRPr lang="en-US" altLang="zh-CN" sz="1050" dirty="0">
                <a:latin typeface="仿宋" panose="02010609060101010101" pitchFamily="49" charset="-122"/>
                <a:ea typeface="仿宋" panose="02010609060101010101" pitchFamily="49" charset="-122"/>
              </a:endParaRPr>
            </a:p>
            <a:p>
              <a:r>
                <a:rPr lang="zh-CN" altLang="en-US" sz="1050" dirty="0">
                  <a:latin typeface="仿宋" panose="02010609060101010101" pitchFamily="49" charset="-122"/>
                  <a:ea typeface="仿宋" panose="02010609060101010101" pitchFamily="49" charset="-122"/>
                </a:rPr>
                <a:t> </a:t>
              </a:r>
              <a:r>
                <a:rPr lang="en-US" altLang="zh-CN" sz="1050" dirty="0">
                  <a:latin typeface="仿宋" panose="02010609060101010101" pitchFamily="49" charset="-122"/>
                  <a:ea typeface="仿宋" panose="02010609060101010101" pitchFamily="49" charset="-122"/>
                </a:rPr>
                <a:t>       </a:t>
              </a:r>
              <a:r>
                <a:rPr lang="el-GR" altLang="zh-CN" sz="1050" i="1" dirty="0">
                  <a:latin typeface="Times New Roman" panose="02020603050405020304" pitchFamily="18" charset="0"/>
                  <a:ea typeface="仿宋" panose="02010609060101010101" pitchFamily="49" charset="-122"/>
                  <a:cs typeface="Times New Roman" panose="02020603050405020304" pitchFamily="18" charset="0"/>
                </a:rPr>
                <a:t>μ</a:t>
              </a:r>
              <a:r>
                <a:rPr lang="zh-CN" altLang="en-US" sz="1050" i="1"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i="1" dirty="0">
                  <a:latin typeface="Times New Roman" panose="02020603050405020304" pitchFamily="18" charset="0"/>
                  <a:ea typeface="仿宋" panose="02010609060101010101" pitchFamily="49" charset="-122"/>
                  <a:cs typeface="Times New Roman" panose="02020603050405020304" pitchFamily="18" charset="0"/>
                </a:rPr>
                <a:t>μ =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0</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2</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4</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6</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8</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10)</a:t>
              </a:r>
              <a:endParaRPr lang="zh-CN" altLang="en-US" sz="1050" i="1"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24" name="文本框 23">
              <a:extLst>
                <a:ext uri="{FF2B5EF4-FFF2-40B4-BE49-F238E27FC236}">
                  <a16:creationId xmlns:a16="http://schemas.microsoft.com/office/drawing/2014/main" id="{DDB263AD-3A1E-A29D-008D-05DFD67913BF}"/>
                </a:ext>
              </a:extLst>
            </p:cNvPr>
            <p:cNvSpPr txBox="1"/>
            <p:nvPr/>
          </p:nvSpPr>
          <p:spPr>
            <a:xfrm>
              <a:off x="1125644" y="1768644"/>
              <a:ext cx="4238444"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因变量：识别准确率</a:t>
              </a:r>
              <a:endParaRPr lang="en-US" altLang="zh-CN" sz="1050" dirty="0">
                <a:latin typeface="仿宋" panose="02010609060101010101" pitchFamily="49" charset="-122"/>
                <a:ea typeface="仿宋" panose="02010609060101010101" pitchFamily="49" charset="-122"/>
              </a:endParaRPr>
            </a:p>
          </p:txBody>
        </p:sp>
      </p:grpSp>
      <p:sp>
        <p:nvSpPr>
          <p:cNvPr id="25" name="矩形 24">
            <a:extLst>
              <a:ext uri="{FF2B5EF4-FFF2-40B4-BE49-F238E27FC236}">
                <a16:creationId xmlns:a16="http://schemas.microsoft.com/office/drawing/2014/main" id="{CA617DBB-F6FD-DC9A-215D-5438BC21E2AC}"/>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4904F5D7-1342-A826-B8A6-C707966D7FF7}"/>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28" name="矩形 27">
            <a:extLst>
              <a:ext uri="{FF2B5EF4-FFF2-40B4-BE49-F238E27FC236}">
                <a16:creationId xmlns:a16="http://schemas.microsoft.com/office/drawing/2014/main" id="{67CCFC46-05E7-51BF-9809-4A14D4642E84}"/>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29" name="矩形 28">
            <a:extLst>
              <a:ext uri="{FF2B5EF4-FFF2-40B4-BE49-F238E27FC236}">
                <a16:creationId xmlns:a16="http://schemas.microsoft.com/office/drawing/2014/main" id="{7C6CD01B-CB15-6A38-723B-6EA4CCD11B5B}"/>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spTree>
    <p:extLst>
      <p:ext uri="{BB962C8B-B14F-4D97-AF65-F5344CB8AC3E}">
        <p14:creationId xmlns:p14="http://schemas.microsoft.com/office/powerpoint/2010/main" val="26944097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34"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20"/>
                </p:tgtEl>
              </p:cMediaNode>
            </p:video>
            <p:seq concurrent="1" nextAc="seek">
              <p:cTn id="8" restart="whenNotActive" fill="hold" evtFilter="cancelBubble" nodeType="interactiveSeq">
                <p:stCondLst>
                  <p:cond evt="onClick" delay="0">
                    <p:tgtEl>
                      <p:spTgt spid="2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0"/>
                                        </p:tgtEl>
                                      </p:cBhvr>
                                    </p:cmd>
                                  </p:childTnLst>
                                </p:cTn>
                              </p:par>
                            </p:childTnLst>
                          </p:cTn>
                        </p:par>
                      </p:childTnLst>
                    </p:cTn>
                  </p:par>
                </p:childTnLst>
              </p:cTn>
              <p:nextCondLst>
                <p:cond evt="onClick" delay="0">
                  <p:tgtEl>
                    <p:spTgt spid="20"/>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645EE8B7-EA27-BE13-9001-0196EB86D7C5}"/>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Exp1.a</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：追逐意图感知任务 </a:t>
            </a:r>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 </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可能的结果</a:t>
            </a:r>
            <a:endParaRPr lang="zh-CN" altLang="en-US" b="1" dirty="0"/>
          </a:p>
        </p:txBody>
      </p:sp>
      <p:pic>
        <p:nvPicPr>
          <p:cNvPr id="22" name="图片 21">
            <a:extLst>
              <a:ext uri="{FF2B5EF4-FFF2-40B4-BE49-F238E27FC236}">
                <a16:creationId xmlns:a16="http://schemas.microsoft.com/office/drawing/2014/main" id="{3F1D5D57-12D1-84F0-FF4F-3DED9764A769}"/>
              </a:ext>
            </a:extLst>
          </p:cNvPr>
          <p:cNvPicPr>
            <a:picLocks noChangeAspect="1"/>
          </p:cNvPicPr>
          <p:nvPr/>
        </p:nvPicPr>
        <p:blipFill>
          <a:blip r:embed="rId3"/>
          <a:srcRect/>
          <a:stretch/>
        </p:blipFill>
        <p:spPr>
          <a:xfrm>
            <a:off x="1619672" y="1130796"/>
            <a:ext cx="3456384" cy="3678394"/>
          </a:xfrm>
          <a:prstGeom prst="rect">
            <a:avLst/>
          </a:prstGeom>
        </p:spPr>
      </p:pic>
      <p:sp>
        <p:nvSpPr>
          <p:cNvPr id="23" name="矩形 22">
            <a:extLst>
              <a:ext uri="{FF2B5EF4-FFF2-40B4-BE49-F238E27FC236}">
                <a16:creationId xmlns:a16="http://schemas.microsoft.com/office/drawing/2014/main" id="{B99F3BCF-FD11-A97D-354E-97B2EE35EB6F}"/>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矩形 23">
            <a:extLst>
              <a:ext uri="{FF2B5EF4-FFF2-40B4-BE49-F238E27FC236}">
                <a16:creationId xmlns:a16="http://schemas.microsoft.com/office/drawing/2014/main" id="{66F5851B-079E-885E-2346-DC922A8BD356}"/>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25" name="矩形 24">
            <a:extLst>
              <a:ext uri="{FF2B5EF4-FFF2-40B4-BE49-F238E27FC236}">
                <a16:creationId xmlns:a16="http://schemas.microsoft.com/office/drawing/2014/main" id="{0AF51763-1ACC-8140-213F-1AC2031B324A}"/>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27" name="矩形 26">
            <a:extLst>
              <a:ext uri="{FF2B5EF4-FFF2-40B4-BE49-F238E27FC236}">
                <a16:creationId xmlns:a16="http://schemas.microsoft.com/office/drawing/2014/main" id="{59320CEA-9E8E-5F65-2C48-2DED8F887CF3}"/>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sp>
        <p:nvSpPr>
          <p:cNvPr id="4" name="文本框 3">
            <a:extLst>
              <a:ext uri="{FF2B5EF4-FFF2-40B4-BE49-F238E27FC236}">
                <a16:creationId xmlns:a16="http://schemas.microsoft.com/office/drawing/2014/main" id="{AAF95726-1C15-F47B-FDE8-61CE388680A7}"/>
              </a:ext>
            </a:extLst>
          </p:cNvPr>
          <p:cNvSpPr txBox="1"/>
          <p:nvPr/>
        </p:nvSpPr>
        <p:spPr>
          <a:xfrm>
            <a:off x="5364088" y="1833453"/>
            <a:ext cx="2880320" cy="1169551"/>
          </a:xfrm>
          <a:prstGeom prst="rect">
            <a:avLst/>
          </a:prstGeom>
          <a:noFill/>
        </p:spPr>
        <p:txBody>
          <a:bodyPr wrap="square" rtlCol="0">
            <a:spAutoFit/>
          </a:bodyPr>
          <a:lstStyle/>
          <a:p>
            <a:pPr marL="285750" indent="-285750">
              <a:buFontTx/>
              <a:buChar char="-"/>
            </a:pPr>
            <a:r>
              <a:rPr lang="zh-CN" altLang="en-US" sz="1400" dirty="0">
                <a:latin typeface="仿宋" panose="02010609060101010101" pitchFamily="49" charset="-122"/>
                <a:ea typeface="仿宋" panose="02010609060101010101" pitchFamily="49" charset="-122"/>
              </a:rPr>
              <a:t>摩擦系数处于两侧极端值时，识别准确率低</a:t>
            </a:r>
            <a:endParaRPr lang="en-US" altLang="zh-CN" sz="1400" dirty="0">
              <a:latin typeface="仿宋" panose="02010609060101010101" pitchFamily="49" charset="-122"/>
              <a:ea typeface="仿宋" panose="02010609060101010101" pitchFamily="49" charset="-122"/>
            </a:endParaRPr>
          </a:p>
          <a:p>
            <a:endParaRPr lang="en-US" altLang="zh-CN" sz="1400" dirty="0">
              <a:latin typeface="仿宋" panose="02010609060101010101" pitchFamily="49" charset="-122"/>
              <a:ea typeface="仿宋" panose="02010609060101010101" pitchFamily="49" charset="-122"/>
            </a:endParaRPr>
          </a:p>
          <a:p>
            <a:pPr marL="285750" indent="-285750">
              <a:buFontTx/>
              <a:buChar char="-"/>
            </a:pPr>
            <a:r>
              <a:rPr lang="zh-CN" altLang="en-US" sz="1400" dirty="0">
                <a:latin typeface="仿宋" panose="02010609060101010101" pitchFamily="49" charset="-122"/>
                <a:ea typeface="仿宋" panose="02010609060101010101" pitchFamily="49" charset="-122"/>
              </a:rPr>
              <a:t>摩擦系数和先验参数接近时，识别准确率高</a:t>
            </a:r>
          </a:p>
        </p:txBody>
      </p:sp>
    </p:spTree>
    <p:extLst>
      <p:ext uri="{BB962C8B-B14F-4D97-AF65-F5344CB8AC3E}">
        <p14:creationId xmlns:p14="http://schemas.microsoft.com/office/powerpoint/2010/main" val="303315303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8632482" y="346839"/>
            <a:ext cx="156623" cy="156623"/>
            <a:chOff x="8689063" y="2493438"/>
            <a:chExt cx="156623" cy="156623"/>
          </a:xfrm>
        </p:grpSpPr>
        <p:sp>
          <p:nvSpPr>
            <p:cNvPr id="26" name="矩形 25"/>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8789105" y="346839"/>
            <a:ext cx="156623" cy="156623"/>
            <a:chOff x="8845686" y="2493438"/>
            <a:chExt cx="156623" cy="156623"/>
          </a:xfrm>
        </p:grpSpPr>
        <p:sp>
          <p:nvSpPr>
            <p:cNvPr id="30" name="矩形 29"/>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5" name="矩形 34">
            <a:hlinkClick r:id="" action="ppaction://hlinkshowjump?jump=previousslide"/>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矩形 35">
            <a:hlinkClick r:id="" action="ppaction://hlinkshowjump?jump=nextslide"/>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645EE8B7-EA27-BE13-9001-0196EB86D7C5}"/>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Exp1.b</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：追逐轨迹预测任务</a:t>
            </a:r>
            <a:endParaRPr lang="zh-CN" altLang="en-US" b="1" dirty="0"/>
          </a:p>
        </p:txBody>
      </p:sp>
      <p:pic>
        <p:nvPicPr>
          <p:cNvPr id="9" name="图片 8">
            <a:extLst>
              <a:ext uri="{FF2B5EF4-FFF2-40B4-BE49-F238E27FC236}">
                <a16:creationId xmlns:a16="http://schemas.microsoft.com/office/drawing/2014/main" id="{9021155F-E371-0837-2776-473B708F4905}"/>
              </a:ext>
            </a:extLst>
          </p:cNvPr>
          <p:cNvPicPr>
            <a:picLocks/>
          </p:cNvPicPr>
          <p:nvPr/>
        </p:nvPicPr>
        <p:blipFill>
          <a:blip r:embed="rId5"/>
          <a:srcRect/>
          <a:stretch/>
        </p:blipFill>
        <p:spPr>
          <a:xfrm>
            <a:off x="2051720" y="727940"/>
            <a:ext cx="6451200" cy="3499200"/>
          </a:xfrm>
          <a:prstGeom prst="rect">
            <a:avLst/>
          </a:prstGeom>
        </p:spPr>
      </p:pic>
      <p:pic>
        <p:nvPicPr>
          <p:cNvPr id="11" name="videoplayback">
            <a:hlinkClick r:id="" action="ppaction://media"/>
            <a:extLst>
              <a:ext uri="{FF2B5EF4-FFF2-40B4-BE49-F238E27FC236}">
                <a16:creationId xmlns:a16="http://schemas.microsoft.com/office/drawing/2014/main" id="{7552CDCB-0847-8309-AE16-5DA037E02B50}"/>
              </a:ext>
            </a:extLst>
          </p:cNvPr>
          <p:cNvPicPr>
            <a:picLocks/>
          </p:cNvPicPr>
          <p:nvPr>
            <a:videoFile r:link="rId1"/>
            <p:extLst>
              <p:ext uri="{DAA4B4D4-6D71-4841-9C94-3DE7FCFB9230}">
                <p14:media xmlns:p14="http://schemas.microsoft.com/office/powerpoint/2010/main" r:embed="rId2">
                  <p14:trim st="6120" end="1648"/>
                </p14:media>
              </p:ext>
            </p:extLst>
          </p:nvPr>
        </p:nvPicPr>
        <p:blipFill>
          <a:blip r:embed="rId6"/>
          <a:stretch>
            <a:fillRect/>
          </a:stretch>
        </p:blipFill>
        <p:spPr>
          <a:xfrm>
            <a:off x="1259632" y="3363044"/>
            <a:ext cx="2016000" cy="1512000"/>
          </a:xfrm>
          <a:prstGeom prst="rect">
            <a:avLst/>
          </a:prstGeom>
        </p:spPr>
      </p:pic>
      <p:grpSp>
        <p:nvGrpSpPr>
          <p:cNvPr id="12" name="组合 11">
            <a:extLst>
              <a:ext uri="{FF2B5EF4-FFF2-40B4-BE49-F238E27FC236}">
                <a16:creationId xmlns:a16="http://schemas.microsoft.com/office/drawing/2014/main" id="{41CF6730-F2A1-20BA-E23B-5A62803DB980}"/>
              </a:ext>
            </a:extLst>
          </p:cNvPr>
          <p:cNvGrpSpPr/>
          <p:nvPr/>
        </p:nvGrpSpPr>
        <p:grpSpPr>
          <a:xfrm>
            <a:off x="3477726" y="3795325"/>
            <a:ext cx="4890700" cy="899458"/>
            <a:chOff x="1115616" y="1130796"/>
            <a:chExt cx="4890700" cy="899458"/>
          </a:xfrm>
        </p:grpSpPr>
        <p:sp>
          <p:nvSpPr>
            <p:cNvPr id="18" name="文本框 17">
              <a:extLst>
                <a:ext uri="{FF2B5EF4-FFF2-40B4-BE49-F238E27FC236}">
                  <a16:creationId xmlns:a16="http://schemas.microsoft.com/office/drawing/2014/main" id="{3B418524-D100-4864-1678-3EF128F6BB93}"/>
                </a:ext>
              </a:extLst>
            </p:cNvPr>
            <p:cNvSpPr txBox="1"/>
            <p:nvPr/>
          </p:nvSpPr>
          <p:spPr>
            <a:xfrm>
              <a:off x="1125644" y="1130796"/>
              <a:ext cx="3978357"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实验设计：被试间设计</a:t>
              </a:r>
              <a:r>
                <a:rPr lang="en-US" altLang="zh-CN" sz="1050" dirty="0">
                  <a:latin typeface="仿宋" panose="02010609060101010101" pitchFamily="49" charset="-122"/>
                  <a:ea typeface="仿宋" panose="02010609060101010101" pitchFamily="49" charset="-122"/>
                </a:rPr>
                <a:t>(</a:t>
              </a:r>
              <a:r>
                <a:rPr lang="zh-CN" altLang="en-US" sz="1050" dirty="0">
                  <a:latin typeface="仿宋" panose="02010609060101010101" pitchFamily="49" charset="-122"/>
                  <a:ea typeface="仿宋" panose="02010609060101010101" pitchFamily="49" charset="-122"/>
                </a:rPr>
                <a:t>次第分组法</a:t>
              </a:r>
              <a:r>
                <a:rPr lang="en-US" altLang="zh-CN" sz="1050" dirty="0">
                  <a:latin typeface="仿宋" panose="02010609060101010101" pitchFamily="49" charset="-122"/>
                  <a:ea typeface="仿宋" panose="02010609060101010101" pitchFamily="49" charset="-122"/>
                </a:rPr>
                <a:t>)</a:t>
              </a:r>
              <a:endParaRPr lang="zh-CN" altLang="en-US" sz="1050" dirty="0">
                <a:latin typeface="仿宋" panose="02010609060101010101" pitchFamily="49" charset="-122"/>
                <a:ea typeface="仿宋" panose="02010609060101010101" pitchFamily="49" charset="-122"/>
              </a:endParaRPr>
            </a:p>
          </p:txBody>
        </p:sp>
        <p:sp>
          <p:nvSpPr>
            <p:cNvPr id="19" name="文本框 18">
              <a:extLst>
                <a:ext uri="{FF2B5EF4-FFF2-40B4-BE49-F238E27FC236}">
                  <a16:creationId xmlns:a16="http://schemas.microsoft.com/office/drawing/2014/main" id="{31D53E04-8B57-AE62-DADB-A988DBA68B46}"/>
                </a:ext>
              </a:extLst>
            </p:cNvPr>
            <p:cNvSpPr txBox="1"/>
            <p:nvPr/>
          </p:nvSpPr>
          <p:spPr>
            <a:xfrm>
              <a:off x="1115616" y="1365081"/>
              <a:ext cx="4890700" cy="430887"/>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自变量：环境摩擦系数</a:t>
              </a:r>
              <a:endParaRPr lang="en-US" altLang="zh-CN" sz="1050" dirty="0">
                <a:latin typeface="仿宋" panose="02010609060101010101" pitchFamily="49" charset="-122"/>
                <a:ea typeface="仿宋" panose="02010609060101010101" pitchFamily="49" charset="-122"/>
              </a:endParaRPr>
            </a:p>
            <a:p>
              <a:r>
                <a:rPr lang="zh-CN" altLang="en-US" sz="1050" dirty="0">
                  <a:latin typeface="仿宋" panose="02010609060101010101" pitchFamily="49" charset="-122"/>
                  <a:ea typeface="仿宋" panose="02010609060101010101" pitchFamily="49" charset="-122"/>
                </a:rPr>
                <a:t> </a:t>
              </a:r>
              <a:r>
                <a:rPr lang="en-US" altLang="zh-CN" sz="1050" dirty="0">
                  <a:latin typeface="仿宋" panose="02010609060101010101" pitchFamily="49" charset="-122"/>
                  <a:ea typeface="仿宋" panose="02010609060101010101" pitchFamily="49" charset="-122"/>
                </a:rPr>
                <a:t>       </a:t>
              </a:r>
              <a:r>
                <a:rPr lang="el-GR" altLang="zh-CN" sz="1050" i="1" dirty="0">
                  <a:latin typeface="Times New Roman" panose="02020603050405020304" pitchFamily="18" charset="0"/>
                  <a:ea typeface="仿宋" panose="02010609060101010101" pitchFamily="49" charset="-122"/>
                  <a:cs typeface="Times New Roman" panose="02020603050405020304" pitchFamily="18" charset="0"/>
                </a:rPr>
                <a:t>μ</a:t>
              </a:r>
              <a:r>
                <a:rPr lang="zh-CN" altLang="en-US" sz="1050" i="1"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i="1" dirty="0">
                  <a:latin typeface="Times New Roman" panose="02020603050405020304" pitchFamily="18" charset="0"/>
                  <a:ea typeface="仿宋" panose="02010609060101010101" pitchFamily="49" charset="-122"/>
                  <a:cs typeface="Times New Roman" panose="02020603050405020304" pitchFamily="18" charset="0"/>
                </a:rPr>
                <a:t>μ =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0</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2</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4</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6</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8</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10)</a:t>
              </a:r>
              <a:endParaRPr lang="zh-CN" altLang="en-US" sz="1050" i="1"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20" name="文本框 19">
              <a:extLst>
                <a:ext uri="{FF2B5EF4-FFF2-40B4-BE49-F238E27FC236}">
                  <a16:creationId xmlns:a16="http://schemas.microsoft.com/office/drawing/2014/main" id="{14F75CA9-9883-1A11-9B4D-AB6D053ABE16}"/>
                </a:ext>
              </a:extLst>
            </p:cNvPr>
            <p:cNvSpPr txBox="1"/>
            <p:nvPr/>
          </p:nvSpPr>
          <p:spPr>
            <a:xfrm>
              <a:off x="1125644" y="1768644"/>
              <a:ext cx="4238444"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因变量：预测误差、实时注视点与狼的距离</a:t>
              </a:r>
              <a:endParaRPr lang="en-US" altLang="zh-CN" sz="1050" dirty="0">
                <a:latin typeface="仿宋" panose="02010609060101010101" pitchFamily="49" charset="-122"/>
                <a:ea typeface="仿宋" panose="02010609060101010101" pitchFamily="49" charset="-122"/>
              </a:endParaRPr>
            </a:p>
          </p:txBody>
        </p:sp>
      </p:grpSp>
      <p:sp>
        <p:nvSpPr>
          <p:cNvPr id="25" name="矩形 24">
            <a:extLst>
              <a:ext uri="{FF2B5EF4-FFF2-40B4-BE49-F238E27FC236}">
                <a16:creationId xmlns:a16="http://schemas.microsoft.com/office/drawing/2014/main" id="{3E16723A-2914-0C51-5D2C-19284FEBDFBF}"/>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BB912600-1513-285B-854A-0FE33D6D9B4B}"/>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28" name="矩形 27">
            <a:extLst>
              <a:ext uri="{FF2B5EF4-FFF2-40B4-BE49-F238E27FC236}">
                <a16:creationId xmlns:a16="http://schemas.microsoft.com/office/drawing/2014/main" id="{18A41B35-69EC-F139-BD22-4CBEF6F05072}"/>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29" name="矩形 28">
            <a:extLst>
              <a:ext uri="{FF2B5EF4-FFF2-40B4-BE49-F238E27FC236}">
                <a16:creationId xmlns:a16="http://schemas.microsoft.com/office/drawing/2014/main" id="{1092F45A-525D-AA42-7B08-1B34EB5EC79D}"/>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spTree>
    <p:extLst>
      <p:ext uri="{BB962C8B-B14F-4D97-AF65-F5344CB8AC3E}">
        <p14:creationId xmlns:p14="http://schemas.microsoft.com/office/powerpoint/2010/main" val="151513486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72"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remove"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a:extLst>
              <a:ext uri="{FF2B5EF4-FFF2-40B4-BE49-F238E27FC236}">
                <a16:creationId xmlns:a16="http://schemas.microsoft.com/office/drawing/2014/main" id="{27079EEE-3570-FC3D-0679-76FAB71D68DB}"/>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Exp1.b</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：追逐轨迹预测任务 </a:t>
            </a:r>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可能的结果</a:t>
            </a:r>
            <a:endParaRPr lang="zh-CN" altLang="en-US" b="1" dirty="0"/>
          </a:p>
        </p:txBody>
      </p:sp>
      <p:sp>
        <p:nvSpPr>
          <p:cNvPr id="9" name="矩形 8">
            <a:extLst>
              <a:ext uri="{FF2B5EF4-FFF2-40B4-BE49-F238E27FC236}">
                <a16:creationId xmlns:a16="http://schemas.microsoft.com/office/drawing/2014/main" id="{EC1AB7AC-125C-E626-8251-7CA6B0C41BC2}"/>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AFE29D59-D870-6E21-D16C-2C44A5FE1443}"/>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11" name="矩形 10">
            <a:extLst>
              <a:ext uri="{FF2B5EF4-FFF2-40B4-BE49-F238E27FC236}">
                <a16:creationId xmlns:a16="http://schemas.microsoft.com/office/drawing/2014/main" id="{A7AACA96-C9FA-5095-37FF-86A16B44132C}"/>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12" name="矩形 11">
            <a:extLst>
              <a:ext uri="{FF2B5EF4-FFF2-40B4-BE49-F238E27FC236}">
                <a16:creationId xmlns:a16="http://schemas.microsoft.com/office/drawing/2014/main" id="{DAC3799F-5B95-DB0E-3319-1A982DC61433}"/>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grpSp>
        <p:nvGrpSpPr>
          <p:cNvPr id="20" name="组合 19">
            <a:extLst>
              <a:ext uri="{FF2B5EF4-FFF2-40B4-BE49-F238E27FC236}">
                <a16:creationId xmlns:a16="http://schemas.microsoft.com/office/drawing/2014/main" id="{AB273BF4-B1EC-D0EA-DC9F-156CAA96240A}"/>
              </a:ext>
            </a:extLst>
          </p:cNvPr>
          <p:cNvGrpSpPr/>
          <p:nvPr/>
        </p:nvGrpSpPr>
        <p:grpSpPr>
          <a:xfrm>
            <a:off x="1357144" y="1276155"/>
            <a:ext cx="3292482" cy="3455040"/>
            <a:chOff x="3923927" y="916116"/>
            <a:chExt cx="3292482" cy="3455040"/>
          </a:xfrm>
        </p:grpSpPr>
        <p:pic>
          <p:nvPicPr>
            <p:cNvPr id="17" name="图片 16">
              <a:extLst>
                <a:ext uri="{FF2B5EF4-FFF2-40B4-BE49-F238E27FC236}">
                  <a16:creationId xmlns:a16="http://schemas.microsoft.com/office/drawing/2014/main" id="{5793171E-E06C-E0EE-05B2-84FBA52F414A}"/>
                </a:ext>
              </a:extLst>
            </p:cNvPr>
            <p:cNvPicPr>
              <a:picLocks noChangeAspect="1"/>
            </p:cNvPicPr>
            <p:nvPr/>
          </p:nvPicPr>
          <p:blipFill>
            <a:blip r:embed="rId3"/>
            <a:srcRect/>
            <a:stretch/>
          </p:blipFill>
          <p:spPr>
            <a:xfrm>
              <a:off x="3927168" y="2642964"/>
              <a:ext cx="3285998" cy="1728192"/>
            </a:xfrm>
            <a:prstGeom prst="rect">
              <a:avLst/>
            </a:prstGeom>
          </p:spPr>
        </p:pic>
        <p:pic>
          <p:nvPicPr>
            <p:cNvPr id="19" name="图片 18">
              <a:extLst>
                <a:ext uri="{FF2B5EF4-FFF2-40B4-BE49-F238E27FC236}">
                  <a16:creationId xmlns:a16="http://schemas.microsoft.com/office/drawing/2014/main" id="{13C8DE1D-2396-AFE2-A04D-51943CFE04E1}"/>
                </a:ext>
              </a:extLst>
            </p:cNvPr>
            <p:cNvPicPr>
              <a:picLocks noChangeAspect="1"/>
            </p:cNvPicPr>
            <p:nvPr/>
          </p:nvPicPr>
          <p:blipFill>
            <a:blip r:embed="rId4"/>
            <a:srcRect/>
            <a:stretch/>
          </p:blipFill>
          <p:spPr>
            <a:xfrm>
              <a:off x="3923927" y="916116"/>
              <a:ext cx="3292482" cy="1725505"/>
            </a:xfrm>
            <a:prstGeom prst="rect">
              <a:avLst/>
            </a:prstGeom>
          </p:spPr>
        </p:pic>
      </p:grpSp>
      <p:sp>
        <p:nvSpPr>
          <p:cNvPr id="2" name="文本框 1">
            <a:extLst>
              <a:ext uri="{FF2B5EF4-FFF2-40B4-BE49-F238E27FC236}">
                <a16:creationId xmlns:a16="http://schemas.microsoft.com/office/drawing/2014/main" id="{6F4223CF-D9AE-C2AF-E4F3-5AF7C0D21467}"/>
              </a:ext>
            </a:extLst>
          </p:cNvPr>
          <p:cNvSpPr txBox="1"/>
          <p:nvPr/>
        </p:nvSpPr>
        <p:spPr>
          <a:xfrm>
            <a:off x="4860032" y="1276950"/>
            <a:ext cx="3456384" cy="984885"/>
          </a:xfrm>
          <a:prstGeom prst="rect">
            <a:avLst/>
          </a:prstGeom>
          <a:noFill/>
        </p:spPr>
        <p:txBody>
          <a:bodyPr wrap="square" rtlCol="0">
            <a:spAutoFit/>
          </a:bodyPr>
          <a:lstStyle/>
          <a:p>
            <a:pPr marL="285750" indent="-285750">
              <a:spcBef>
                <a:spcPts val="1200"/>
              </a:spcBef>
              <a:buFontTx/>
              <a:buChar char="-"/>
            </a:pPr>
            <a:r>
              <a:rPr lang="zh-CN" altLang="en-US" sz="1200" dirty="0">
                <a:latin typeface="仿宋" panose="02010609060101010101" pitchFamily="49" charset="-122"/>
                <a:ea typeface="仿宋" panose="02010609060101010101" pitchFamily="49" charset="-122"/>
              </a:rPr>
              <a:t>摩擦系数处于两侧极端值时，对追逐轨迹预测精度低，预测误差大</a:t>
            </a:r>
            <a:endParaRPr lang="en-US" altLang="zh-CN" sz="1200" dirty="0">
              <a:latin typeface="仿宋" panose="02010609060101010101" pitchFamily="49" charset="-122"/>
              <a:ea typeface="仿宋" panose="02010609060101010101" pitchFamily="49" charset="-122"/>
            </a:endParaRPr>
          </a:p>
          <a:p>
            <a:pPr marL="285750" indent="-285750">
              <a:spcBef>
                <a:spcPts val="1200"/>
              </a:spcBef>
              <a:buFontTx/>
              <a:buChar char="-"/>
            </a:pPr>
            <a:r>
              <a:rPr lang="zh-CN" altLang="en-US" sz="1200" dirty="0">
                <a:latin typeface="仿宋" panose="02010609060101010101" pitchFamily="49" charset="-122"/>
                <a:ea typeface="仿宋" panose="02010609060101010101" pitchFamily="49" charset="-122"/>
              </a:rPr>
              <a:t>摩擦系数和先验参数接近时，对追逐轨迹预测精度高，预测误差小</a:t>
            </a:r>
          </a:p>
        </p:txBody>
      </p:sp>
      <p:sp>
        <p:nvSpPr>
          <p:cNvPr id="3" name="文本框 2">
            <a:extLst>
              <a:ext uri="{FF2B5EF4-FFF2-40B4-BE49-F238E27FC236}">
                <a16:creationId xmlns:a16="http://schemas.microsoft.com/office/drawing/2014/main" id="{E46A7EF0-7F96-6017-9B1F-557CF1EB7E19}"/>
              </a:ext>
            </a:extLst>
          </p:cNvPr>
          <p:cNvSpPr txBox="1"/>
          <p:nvPr/>
        </p:nvSpPr>
        <p:spPr>
          <a:xfrm>
            <a:off x="4860032" y="2930996"/>
            <a:ext cx="3672408" cy="984885"/>
          </a:xfrm>
          <a:prstGeom prst="rect">
            <a:avLst/>
          </a:prstGeom>
          <a:noFill/>
        </p:spPr>
        <p:txBody>
          <a:bodyPr wrap="square" rtlCol="0">
            <a:spAutoFit/>
          </a:bodyPr>
          <a:lstStyle/>
          <a:p>
            <a:pPr marL="285750" indent="-285750">
              <a:spcBef>
                <a:spcPts val="1200"/>
              </a:spcBef>
              <a:buFontTx/>
              <a:buChar char="-"/>
            </a:pPr>
            <a:r>
              <a:rPr lang="zh-CN" altLang="en-US" sz="1200" dirty="0">
                <a:latin typeface="仿宋" panose="02010609060101010101" pitchFamily="49" charset="-122"/>
                <a:ea typeface="仿宋" panose="02010609060101010101" pitchFamily="49" charset="-122"/>
              </a:rPr>
              <a:t>对追逐意图的感知弱，被试通过狼的运动预测狼的位置，注视点靠近狼</a:t>
            </a:r>
            <a:endParaRPr lang="en-US" altLang="zh-CN" sz="1200" dirty="0">
              <a:latin typeface="仿宋" panose="02010609060101010101" pitchFamily="49" charset="-122"/>
              <a:ea typeface="仿宋" panose="02010609060101010101" pitchFamily="49" charset="-122"/>
            </a:endParaRPr>
          </a:p>
          <a:p>
            <a:pPr marL="285750" indent="-285750">
              <a:spcBef>
                <a:spcPts val="1200"/>
              </a:spcBef>
              <a:buFontTx/>
              <a:buChar char="-"/>
            </a:pPr>
            <a:r>
              <a:rPr lang="zh-CN" altLang="en-US" sz="1200" dirty="0">
                <a:latin typeface="仿宋" panose="02010609060101010101" pitchFamily="49" charset="-122"/>
                <a:ea typeface="仿宋" panose="02010609060101010101" pitchFamily="49" charset="-122"/>
              </a:rPr>
              <a:t>对追逐意图的感知强，被试通过羊的运动预测狼的位置，注视点靠近羊</a:t>
            </a:r>
            <a:endParaRPr lang="en-US" altLang="zh-CN" sz="1200" dirty="0">
              <a:latin typeface="仿宋" panose="02010609060101010101" pitchFamily="49" charset="-122"/>
              <a:ea typeface="仿宋" panose="02010609060101010101" pitchFamily="49" charset="-122"/>
            </a:endParaRPr>
          </a:p>
        </p:txBody>
      </p:sp>
      <p:grpSp>
        <p:nvGrpSpPr>
          <p:cNvPr id="13" name="组合 12">
            <a:extLst>
              <a:ext uri="{FF2B5EF4-FFF2-40B4-BE49-F238E27FC236}">
                <a16:creationId xmlns:a16="http://schemas.microsoft.com/office/drawing/2014/main" id="{E4D55FA8-F6F6-5D09-B325-42214B1C8ACC}"/>
              </a:ext>
            </a:extLst>
          </p:cNvPr>
          <p:cNvGrpSpPr/>
          <p:nvPr/>
        </p:nvGrpSpPr>
        <p:grpSpPr>
          <a:xfrm>
            <a:off x="8632482" y="346839"/>
            <a:ext cx="156623" cy="156623"/>
            <a:chOff x="8689063" y="2493438"/>
            <a:chExt cx="156623" cy="156623"/>
          </a:xfrm>
        </p:grpSpPr>
        <p:sp>
          <p:nvSpPr>
            <p:cNvPr id="14" name="矩形 13">
              <a:extLst>
                <a:ext uri="{FF2B5EF4-FFF2-40B4-BE49-F238E27FC236}">
                  <a16:creationId xmlns:a16="http://schemas.microsoft.com/office/drawing/2014/main" id="{EF88F4B3-28BC-2604-A494-A0AB1ADFFD84}"/>
                </a:ext>
              </a:extLst>
            </p:cNvPr>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30">
              <a:extLst>
                <a:ext uri="{FF2B5EF4-FFF2-40B4-BE49-F238E27FC236}">
                  <a16:creationId xmlns:a16="http://schemas.microsoft.com/office/drawing/2014/main" id="{260FCF30-9DEE-B55C-DA86-48AEABE862CC}"/>
                </a:ext>
              </a:extLst>
            </p:cNvPr>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a:extLst>
              <a:ext uri="{FF2B5EF4-FFF2-40B4-BE49-F238E27FC236}">
                <a16:creationId xmlns:a16="http://schemas.microsoft.com/office/drawing/2014/main" id="{97D2C3F0-1451-0960-EB39-EBAF3F83C75B}"/>
              </a:ext>
            </a:extLst>
          </p:cNvPr>
          <p:cNvGrpSpPr/>
          <p:nvPr/>
        </p:nvGrpSpPr>
        <p:grpSpPr>
          <a:xfrm>
            <a:off x="8789105" y="346839"/>
            <a:ext cx="156623" cy="156623"/>
            <a:chOff x="8845686" y="2493438"/>
            <a:chExt cx="156623" cy="156623"/>
          </a:xfrm>
        </p:grpSpPr>
        <p:sp>
          <p:nvSpPr>
            <p:cNvPr id="18" name="矩形 17">
              <a:extLst>
                <a:ext uri="{FF2B5EF4-FFF2-40B4-BE49-F238E27FC236}">
                  <a16:creationId xmlns:a16="http://schemas.microsoft.com/office/drawing/2014/main" id="{6EA54D7A-4C11-D8C9-7D34-9CC891064215}"/>
                </a:ext>
              </a:extLst>
            </p:cNvPr>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31">
              <a:extLst>
                <a:ext uri="{FF2B5EF4-FFF2-40B4-BE49-F238E27FC236}">
                  <a16:creationId xmlns:a16="http://schemas.microsoft.com/office/drawing/2014/main" id="{787E2633-B1DB-9011-3584-134DBD118B69}"/>
                </a:ext>
              </a:extLst>
            </p:cNvPr>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hlinkClick r:id="" action="ppaction://hlinkshowjump?jump=previousslide"/>
            <a:extLst>
              <a:ext uri="{FF2B5EF4-FFF2-40B4-BE49-F238E27FC236}">
                <a16:creationId xmlns:a16="http://schemas.microsoft.com/office/drawing/2014/main" id="{FC2992F5-0B14-28D8-961D-33D4D55470CF}"/>
              </a:ext>
            </a:extLst>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hlinkClick r:id="" action="ppaction://hlinkshowjump?jump=nextslide"/>
            <a:extLst>
              <a:ext uri="{FF2B5EF4-FFF2-40B4-BE49-F238E27FC236}">
                <a16:creationId xmlns:a16="http://schemas.microsoft.com/office/drawing/2014/main" id="{1736B577-6B54-1D8F-D63B-AEA78912F70B}"/>
              </a:ext>
            </a:extLst>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4821249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DAF992CC-E7CE-AEC8-6FC2-A4D1EA6DC2D4}"/>
              </a:ext>
            </a:extLst>
          </p:cNvPr>
          <p:cNvSpPr txBox="1"/>
          <p:nvPr/>
        </p:nvSpPr>
        <p:spPr>
          <a:xfrm>
            <a:off x="1115616" y="670510"/>
            <a:ext cx="6192688" cy="369332"/>
          </a:xfrm>
          <a:prstGeom prst="rect">
            <a:avLst/>
          </a:prstGeom>
          <a:noFill/>
        </p:spPr>
        <p:txBody>
          <a:bodyPr wrap="square">
            <a:spAutoFit/>
          </a:bodyPr>
          <a:lstStyle/>
          <a:p>
            <a:r>
              <a:rPr lang="en-US" altLang="zh-CN" b="1" kern="100" dirty="0">
                <a:latin typeface="Times New Roman" panose="02020603050405020304" pitchFamily="18" charset="0"/>
                <a:ea typeface="仿宋" panose="02010609060101010101" pitchFamily="49" charset="-122"/>
                <a:cs typeface="Times New Roman" panose="02020603050405020304" pitchFamily="18" charset="0"/>
              </a:rPr>
              <a:t>Exp2</a:t>
            </a:r>
            <a:r>
              <a:rPr lang="zh-CN" altLang="en-US" b="1" kern="100" dirty="0">
                <a:latin typeface="Times New Roman" panose="02020603050405020304" pitchFamily="18" charset="0"/>
                <a:ea typeface="仿宋" panose="02010609060101010101" pitchFamily="49" charset="-122"/>
                <a:cs typeface="Times New Roman" panose="02020603050405020304" pitchFamily="18" charset="0"/>
              </a:rPr>
              <a:t>：物理环境变化下的追逐意图感知任务</a:t>
            </a:r>
            <a:endParaRPr lang="zh-CN" altLang="en-US" b="1" dirty="0"/>
          </a:p>
        </p:txBody>
      </p:sp>
      <p:sp>
        <p:nvSpPr>
          <p:cNvPr id="83" name="矩形 82">
            <a:extLst>
              <a:ext uri="{FF2B5EF4-FFF2-40B4-BE49-F238E27FC236}">
                <a16:creationId xmlns:a16="http://schemas.microsoft.com/office/drawing/2014/main" id="{1F15984A-5BB6-F382-5F57-9FF8C5DF9D84}"/>
              </a:ext>
            </a:extLst>
          </p:cNvPr>
          <p:cNvSpPr/>
          <p:nvPr/>
        </p:nvSpPr>
        <p:spPr>
          <a:xfrm>
            <a:off x="-380921" y="2108423"/>
            <a:ext cx="1280513" cy="390525"/>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矩形 83">
            <a:extLst>
              <a:ext uri="{FF2B5EF4-FFF2-40B4-BE49-F238E27FC236}">
                <a16:creationId xmlns:a16="http://schemas.microsoft.com/office/drawing/2014/main" id="{0BD1FECA-6012-BF06-EC08-D69AAF18D059}"/>
              </a:ext>
            </a:extLst>
          </p:cNvPr>
          <p:cNvSpPr/>
          <p:nvPr/>
        </p:nvSpPr>
        <p:spPr>
          <a:xfrm>
            <a:off x="157540" y="1367919"/>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研究背景</a:t>
            </a:r>
          </a:p>
        </p:txBody>
      </p:sp>
      <p:sp>
        <p:nvSpPr>
          <p:cNvPr id="85" name="矩形 84">
            <a:extLst>
              <a:ext uri="{FF2B5EF4-FFF2-40B4-BE49-F238E27FC236}">
                <a16:creationId xmlns:a16="http://schemas.microsoft.com/office/drawing/2014/main" id="{7F1C6441-6F9E-8657-E800-378AE5987927}"/>
              </a:ext>
            </a:extLst>
          </p:cNvPr>
          <p:cNvSpPr/>
          <p:nvPr/>
        </p:nvSpPr>
        <p:spPr>
          <a:xfrm>
            <a:off x="157542" y="1768987"/>
            <a:ext cx="646331" cy="230832"/>
          </a:xfrm>
          <a:prstGeom prst="rect">
            <a:avLst/>
          </a:prstGeom>
        </p:spPr>
        <p:txBody>
          <a:bodyPr wrap="none">
            <a:spAutoFit/>
          </a:bodyPr>
          <a:lstStyle/>
          <a:p>
            <a:pPr algn="ctr"/>
            <a:r>
              <a:rPr lang="zh-CN" altLang="en-US" sz="900" dirty="0">
                <a:ln w="6350">
                  <a:noFill/>
                </a:ln>
                <a:solidFill>
                  <a:srgbClr val="586B7F"/>
                </a:solidFill>
                <a:latin typeface="Impact" pitchFamily="34" charset="0"/>
                <a:ea typeface="微软雅黑" pitchFamily="34" charset="-122"/>
              </a:rPr>
              <a:t>研究目的</a:t>
            </a:r>
          </a:p>
        </p:txBody>
      </p:sp>
      <p:sp>
        <p:nvSpPr>
          <p:cNvPr id="86" name="矩形 85">
            <a:extLst>
              <a:ext uri="{FF2B5EF4-FFF2-40B4-BE49-F238E27FC236}">
                <a16:creationId xmlns:a16="http://schemas.microsoft.com/office/drawing/2014/main" id="{8CDA6D2E-CDD6-D977-866B-7851B239D57C}"/>
              </a:ext>
            </a:extLst>
          </p:cNvPr>
          <p:cNvSpPr/>
          <p:nvPr/>
        </p:nvSpPr>
        <p:spPr>
          <a:xfrm>
            <a:off x="99835" y="2116672"/>
            <a:ext cx="761747" cy="369332"/>
          </a:xfrm>
          <a:prstGeom prst="rect">
            <a:avLst/>
          </a:prstGeom>
        </p:spPr>
        <p:txBody>
          <a:bodyPr wrap="none">
            <a:spAutoFit/>
          </a:bodyPr>
          <a:lstStyle/>
          <a:p>
            <a:pPr algn="ctr"/>
            <a:r>
              <a:rPr lang="zh-CN" altLang="en-US" sz="900" dirty="0">
                <a:ln w="6350">
                  <a:noFill/>
                </a:ln>
                <a:solidFill>
                  <a:schemeClr val="bg1"/>
                </a:solidFill>
                <a:latin typeface="Impact" pitchFamily="34" charset="0"/>
                <a:ea typeface="微软雅黑" pitchFamily="34" charset="-122"/>
              </a:rPr>
              <a:t>实验设计</a:t>
            </a:r>
            <a:endParaRPr lang="en-US" altLang="zh-CN" sz="900" dirty="0">
              <a:ln w="6350">
                <a:noFill/>
              </a:ln>
              <a:solidFill>
                <a:schemeClr val="bg1"/>
              </a:solidFill>
              <a:latin typeface="Impact" pitchFamily="34" charset="0"/>
              <a:ea typeface="微软雅黑" pitchFamily="34" charset="-122"/>
            </a:endParaRPr>
          </a:p>
          <a:p>
            <a:pPr algn="ctr"/>
            <a:r>
              <a:rPr lang="zh-CN" altLang="en-US" sz="900" dirty="0">
                <a:ln w="6350">
                  <a:noFill/>
                </a:ln>
                <a:solidFill>
                  <a:schemeClr val="bg1"/>
                </a:solidFill>
                <a:latin typeface="Impact" pitchFamily="34" charset="0"/>
                <a:ea typeface="微软雅黑" pitchFamily="34" charset="-122"/>
              </a:rPr>
              <a:t>与预期结果</a:t>
            </a:r>
          </a:p>
        </p:txBody>
      </p:sp>
      <p:pic>
        <p:nvPicPr>
          <p:cNvPr id="3" name="图片 2">
            <a:extLst>
              <a:ext uri="{FF2B5EF4-FFF2-40B4-BE49-F238E27FC236}">
                <a16:creationId xmlns:a16="http://schemas.microsoft.com/office/drawing/2014/main" id="{F5690927-13D0-66F1-77EA-21027A94793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907704" y="820583"/>
            <a:ext cx="6449350" cy="3499160"/>
          </a:xfrm>
          <a:prstGeom prst="rect">
            <a:avLst/>
          </a:prstGeom>
        </p:spPr>
      </p:pic>
      <p:pic>
        <p:nvPicPr>
          <p:cNvPr id="4" name="Chasing-FindTheChase-30">
            <a:hlinkClick r:id="" action="ppaction://media"/>
            <a:extLst>
              <a:ext uri="{FF2B5EF4-FFF2-40B4-BE49-F238E27FC236}">
                <a16:creationId xmlns:a16="http://schemas.microsoft.com/office/drawing/2014/main" id="{87D2D19F-64D3-FA1E-420C-1D420459EB6F}"/>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259632" y="3363044"/>
            <a:ext cx="2016224" cy="1512168"/>
          </a:xfrm>
          <a:prstGeom prst="rect">
            <a:avLst/>
          </a:prstGeom>
        </p:spPr>
      </p:pic>
      <p:grpSp>
        <p:nvGrpSpPr>
          <p:cNvPr id="5" name="组合 4">
            <a:extLst>
              <a:ext uri="{FF2B5EF4-FFF2-40B4-BE49-F238E27FC236}">
                <a16:creationId xmlns:a16="http://schemas.microsoft.com/office/drawing/2014/main" id="{F9CD66E2-922E-78C0-9D75-98CBF675319D}"/>
              </a:ext>
            </a:extLst>
          </p:cNvPr>
          <p:cNvGrpSpPr/>
          <p:nvPr/>
        </p:nvGrpSpPr>
        <p:grpSpPr>
          <a:xfrm>
            <a:off x="3477726" y="3795325"/>
            <a:ext cx="4890700" cy="899458"/>
            <a:chOff x="1115616" y="1130796"/>
            <a:chExt cx="4890700" cy="899458"/>
          </a:xfrm>
        </p:grpSpPr>
        <p:sp>
          <p:nvSpPr>
            <p:cNvPr id="6" name="文本框 5">
              <a:extLst>
                <a:ext uri="{FF2B5EF4-FFF2-40B4-BE49-F238E27FC236}">
                  <a16:creationId xmlns:a16="http://schemas.microsoft.com/office/drawing/2014/main" id="{425703C6-EC22-B2A8-E6F4-FCADE8164089}"/>
                </a:ext>
              </a:extLst>
            </p:cNvPr>
            <p:cNvSpPr txBox="1"/>
            <p:nvPr/>
          </p:nvSpPr>
          <p:spPr>
            <a:xfrm>
              <a:off x="1125644" y="1130796"/>
              <a:ext cx="3978357"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实验设计：</a:t>
              </a:r>
              <a:r>
                <a:rPr lang="zh-CN" altLang="en-US" sz="1050" dirty="0">
                  <a:solidFill>
                    <a:srgbClr val="FF0000"/>
                  </a:solidFill>
                  <a:latin typeface="仿宋" panose="02010609060101010101" pitchFamily="49" charset="-122"/>
                  <a:ea typeface="仿宋" panose="02010609060101010101" pitchFamily="49" charset="-122"/>
                </a:rPr>
                <a:t>被试内设计</a:t>
              </a:r>
              <a:endParaRPr lang="zh-CN" altLang="en-US" sz="1050" dirty="0">
                <a:latin typeface="仿宋" panose="02010609060101010101" pitchFamily="49" charset="-122"/>
                <a:ea typeface="仿宋" panose="02010609060101010101" pitchFamily="49" charset="-122"/>
              </a:endParaRPr>
            </a:p>
          </p:txBody>
        </p:sp>
        <p:sp>
          <p:nvSpPr>
            <p:cNvPr id="7" name="文本框 6">
              <a:extLst>
                <a:ext uri="{FF2B5EF4-FFF2-40B4-BE49-F238E27FC236}">
                  <a16:creationId xmlns:a16="http://schemas.microsoft.com/office/drawing/2014/main" id="{F4CD04A0-EE74-A373-072C-C93693F07F57}"/>
                </a:ext>
              </a:extLst>
            </p:cNvPr>
            <p:cNvSpPr txBox="1"/>
            <p:nvPr/>
          </p:nvSpPr>
          <p:spPr>
            <a:xfrm>
              <a:off x="1115616" y="1365081"/>
              <a:ext cx="4890700" cy="430887"/>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自变量：环境摩擦系数</a:t>
              </a:r>
              <a:endParaRPr lang="en-US" altLang="zh-CN" sz="1050" dirty="0">
                <a:latin typeface="仿宋" panose="02010609060101010101" pitchFamily="49" charset="-122"/>
                <a:ea typeface="仿宋" panose="02010609060101010101" pitchFamily="49" charset="-122"/>
              </a:endParaRPr>
            </a:p>
            <a:p>
              <a:r>
                <a:rPr lang="zh-CN" altLang="en-US" sz="1050" dirty="0">
                  <a:latin typeface="仿宋" panose="02010609060101010101" pitchFamily="49" charset="-122"/>
                  <a:ea typeface="仿宋" panose="02010609060101010101" pitchFamily="49" charset="-122"/>
                </a:rPr>
                <a:t> </a:t>
              </a:r>
              <a:r>
                <a:rPr lang="en-US" altLang="zh-CN" sz="1050" dirty="0">
                  <a:latin typeface="仿宋" panose="02010609060101010101" pitchFamily="49" charset="-122"/>
                  <a:ea typeface="仿宋" panose="02010609060101010101" pitchFamily="49" charset="-122"/>
                </a:rPr>
                <a:t>       </a:t>
              </a:r>
              <a:r>
                <a:rPr lang="el-GR" altLang="zh-CN" sz="1050" i="1" dirty="0">
                  <a:latin typeface="Times New Roman" panose="02020603050405020304" pitchFamily="18" charset="0"/>
                  <a:ea typeface="仿宋" panose="02010609060101010101" pitchFamily="49" charset="-122"/>
                  <a:cs typeface="Times New Roman" panose="02020603050405020304" pitchFamily="18" charset="0"/>
                </a:rPr>
                <a:t>μ</a:t>
              </a:r>
              <a:r>
                <a:rPr lang="zh-CN" altLang="en-US" sz="1050" i="1"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 </a:t>
              </a:r>
              <a:r>
                <a:rPr lang="en-US" altLang="zh-CN" sz="1050" i="1" dirty="0">
                  <a:latin typeface="Times New Roman" panose="02020603050405020304" pitchFamily="18" charset="0"/>
                  <a:ea typeface="仿宋" panose="02010609060101010101" pitchFamily="49" charset="-122"/>
                  <a:cs typeface="Times New Roman" panose="02020603050405020304" pitchFamily="18" charset="0"/>
                </a:rPr>
                <a:t>μ = </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2</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4</a:t>
              </a:r>
              <a:r>
                <a:rPr lang="zh-CN" altLang="en-US" sz="1050" dirty="0">
                  <a:latin typeface="Times New Roman" panose="02020603050405020304" pitchFamily="18" charset="0"/>
                  <a:ea typeface="仿宋" panose="02010609060101010101" pitchFamily="49" charset="-122"/>
                  <a:cs typeface="Times New Roman" panose="02020603050405020304" pitchFamily="18" charset="0"/>
                </a:rPr>
                <a:t>，</a:t>
              </a:r>
              <a:r>
                <a:rPr lang="en-US" altLang="zh-CN" sz="1050" dirty="0">
                  <a:latin typeface="Times New Roman" panose="02020603050405020304" pitchFamily="18" charset="0"/>
                  <a:ea typeface="仿宋" panose="02010609060101010101" pitchFamily="49" charset="-122"/>
                  <a:cs typeface="Times New Roman" panose="02020603050405020304" pitchFamily="18" charset="0"/>
                </a:rPr>
                <a:t>6)</a:t>
              </a:r>
              <a:endParaRPr lang="zh-CN" altLang="en-US" sz="1050" i="1" dirty="0">
                <a:latin typeface="Times New Roman" panose="02020603050405020304" pitchFamily="18" charset="0"/>
                <a:ea typeface="仿宋" panose="02010609060101010101" pitchFamily="49" charset="-122"/>
                <a:cs typeface="Times New Roman" panose="02020603050405020304" pitchFamily="18" charset="0"/>
              </a:endParaRPr>
            </a:p>
          </p:txBody>
        </p:sp>
        <p:sp>
          <p:nvSpPr>
            <p:cNvPr id="8" name="文本框 7">
              <a:extLst>
                <a:ext uri="{FF2B5EF4-FFF2-40B4-BE49-F238E27FC236}">
                  <a16:creationId xmlns:a16="http://schemas.microsoft.com/office/drawing/2014/main" id="{4E64886E-20D2-3C3F-961E-810B342E046E}"/>
                </a:ext>
              </a:extLst>
            </p:cNvPr>
            <p:cNvSpPr txBox="1"/>
            <p:nvPr/>
          </p:nvSpPr>
          <p:spPr>
            <a:xfrm>
              <a:off x="1125644" y="1768644"/>
              <a:ext cx="4238444" cy="261610"/>
            </a:xfrm>
            <a:prstGeom prst="rect">
              <a:avLst/>
            </a:prstGeom>
            <a:noFill/>
          </p:spPr>
          <p:txBody>
            <a:bodyPr wrap="square" rtlCol="0">
              <a:spAutoFit/>
            </a:bodyPr>
            <a:lstStyle/>
            <a:p>
              <a:r>
                <a:rPr lang="zh-CN" altLang="en-US" sz="1050" dirty="0">
                  <a:latin typeface="仿宋" panose="02010609060101010101" pitchFamily="49" charset="-122"/>
                  <a:ea typeface="仿宋" panose="02010609060101010101" pitchFamily="49" charset="-122"/>
                </a:rPr>
                <a:t>因变量：识别准确率</a:t>
              </a:r>
              <a:endParaRPr lang="en-US" altLang="zh-CN" sz="1050" dirty="0">
                <a:latin typeface="仿宋" panose="02010609060101010101" pitchFamily="49" charset="-122"/>
                <a:ea typeface="仿宋" panose="02010609060101010101" pitchFamily="49" charset="-122"/>
              </a:endParaRPr>
            </a:p>
          </p:txBody>
        </p:sp>
      </p:grpSp>
      <p:grpSp>
        <p:nvGrpSpPr>
          <p:cNvPr id="9" name="组合 8">
            <a:extLst>
              <a:ext uri="{FF2B5EF4-FFF2-40B4-BE49-F238E27FC236}">
                <a16:creationId xmlns:a16="http://schemas.microsoft.com/office/drawing/2014/main" id="{BB59AE7E-6145-E00B-D47F-4756AE7DF3EB}"/>
              </a:ext>
            </a:extLst>
          </p:cNvPr>
          <p:cNvGrpSpPr/>
          <p:nvPr/>
        </p:nvGrpSpPr>
        <p:grpSpPr>
          <a:xfrm>
            <a:off x="8632482" y="346839"/>
            <a:ext cx="156623" cy="156623"/>
            <a:chOff x="8689063" y="2493438"/>
            <a:chExt cx="156623" cy="156623"/>
          </a:xfrm>
        </p:grpSpPr>
        <p:sp>
          <p:nvSpPr>
            <p:cNvPr id="10" name="矩形 9">
              <a:extLst>
                <a:ext uri="{FF2B5EF4-FFF2-40B4-BE49-F238E27FC236}">
                  <a16:creationId xmlns:a16="http://schemas.microsoft.com/office/drawing/2014/main" id="{3C958801-9BA2-3C23-13AE-BDB1756D96AE}"/>
                </a:ext>
              </a:extLst>
            </p:cNvPr>
            <p:cNvSpPr/>
            <p:nvPr/>
          </p:nvSpPr>
          <p:spPr>
            <a:xfrm>
              <a:off x="8689063" y="2493438"/>
              <a:ext cx="156623" cy="156623"/>
            </a:xfrm>
            <a:prstGeom prst="rect">
              <a:avLst/>
            </a:prstGeom>
            <a:solidFill>
              <a:srgbClr val="586B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30">
              <a:extLst>
                <a:ext uri="{FF2B5EF4-FFF2-40B4-BE49-F238E27FC236}">
                  <a16:creationId xmlns:a16="http://schemas.microsoft.com/office/drawing/2014/main" id="{59E784A4-FD3B-07CD-492C-B05603387801}"/>
                </a:ext>
              </a:extLst>
            </p:cNvPr>
            <p:cNvSpPr/>
            <p:nvPr/>
          </p:nvSpPr>
          <p:spPr>
            <a:xfrm rot="10800000">
              <a:off x="8737889"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a:extLst>
              <a:ext uri="{FF2B5EF4-FFF2-40B4-BE49-F238E27FC236}">
                <a16:creationId xmlns:a16="http://schemas.microsoft.com/office/drawing/2014/main" id="{010E29AA-6B05-84CB-9D89-4ED4AE472C58}"/>
              </a:ext>
            </a:extLst>
          </p:cNvPr>
          <p:cNvGrpSpPr/>
          <p:nvPr/>
        </p:nvGrpSpPr>
        <p:grpSpPr>
          <a:xfrm>
            <a:off x="8789105" y="346839"/>
            <a:ext cx="156623" cy="156623"/>
            <a:chOff x="8845686" y="2493438"/>
            <a:chExt cx="156623" cy="156623"/>
          </a:xfrm>
        </p:grpSpPr>
        <p:sp>
          <p:nvSpPr>
            <p:cNvPr id="13" name="矩形 12">
              <a:extLst>
                <a:ext uri="{FF2B5EF4-FFF2-40B4-BE49-F238E27FC236}">
                  <a16:creationId xmlns:a16="http://schemas.microsoft.com/office/drawing/2014/main" id="{B031AA69-4BA6-49D4-669C-C7B6062B3C2A}"/>
                </a:ext>
              </a:extLst>
            </p:cNvPr>
            <p:cNvSpPr/>
            <p:nvPr/>
          </p:nvSpPr>
          <p:spPr>
            <a:xfrm>
              <a:off x="8845686" y="2493438"/>
              <a:ext cx="156623" cy="156623"/>
            </a:xfrm>
            <a:prstGeom prst="rect">
              <a:avLst/>
            </a:prstGeom>
            <a:solidFill>
              <a:srgbClr val="37B0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31">
              <a:extLst>
                <a:ext uri="{FF2B5EF4-FFF2-40B4-BE49-F238E27FC236}">
                  <a16:creationId xmlns:a16="http://schemas.microsoft.com/office/drawing/2014/main" id="{AA26AFF0-69DF-EEE5-0BC0-577B3D1AB79E}"/>
                </a:ext>
              </a:extLst>
            </p:cNvPr>
            <p:cNvSpPr/>
            <p:nvPr/>
          </p:nvSpPr>
          <p:spPr>
            <a:xfrm>
              <a:off x="8894513" y="2531868"/>
              <a:ext cx="58967" cy="79764"/>
            </a:xfrm>
            <a:custGeom>
              <a:avLst/>
              <a:gdLst>
                <a:gd name="connsiteX0" fmla="*/ 0 w 78581"/>
                <a:gd name="connsiteY0" fmla="*/ 0 h 152400"/>
                <a:gd name="connsiteX1" fmla="*/ 78581 w 78581"/>
                <a:gd name="connsiteY1" fmla="*/ 78581 h 152400"/>
                <a:gd name="connsiteX2" fmla="*/ 4762 w 78581"/>
                <a:gd name="connsiteY2" fmla="*/ 152400 h 152400"/>
              </a:gdLst>
              <a:ahLst/>
              <a:cxnLst>
                <a:cxn ang="0">
                  <a:pos x="connsiteX0" y="connsiteY0"/>
                </a:cxn>
                <a:cxn ang="0">
                  <a:pos x="connsiteX1" y="connsiteY1"/>
                </a:cxn>
                <a:cxn ang="0">
                  <a:pos x="connsiteX2" y="connsiteY2"/>
                </a:cxn>
              </a:cxnLst>
              <a:rect l="l" t="t" r="r" b="b"/>
              <a:pathLst>
                <a:path w="78581" h="152400">
                  <a:moveTo>
                    <a:pt x="0" y="0"/>
                  </a:moveTo>
                  <a:lnTo>
                    <a:pt x="78581" y="78581"/>
                  </a:lnTo>
                  <a:lnTo>
                    <a:pt x="4762" y="152400"/>
                  </a:lnTo>
                </a:path>
              </a:pathLst>
            </a:custGeom>
            <a:no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 name="矩形 14">
            <a:hlinkClick r:id="" action="ppaction://hlinkshowjump?jump=previousslide"/>
            <a:extLst>
              <a:ext uri="{FF2B5EF4-FFF2-40B4-BE49-F238E27FC236}">
                <a16:creationId xmlns:a16="http://schemas.microsoft.com/office/drawing/2014/main" id="{A97DB250-9533-A38F-4C04-D4A36069FB24}"/>
              </a:ext>
            </a:extLst>
          </p:cNvPr>
          <p:cNvSpPr/>
          <p:nvPr/>
        </p:nvSpPr>
        <p:spPr>
          <a:xfrm>
            <a:off x="8632479"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a:hlinkClick r:id="" action="ppaction://hlinkshowjump?jump=nextslide"/>
            <a:extLst>
              <a:ext uri="{FF2B5EF4-FFF2-40B4-BE49-F238E27FC236}">
                <a16:creationId xmlns:a16="http://schemas.microsoft.com/office/drawing/2014/main" id="{7DDC8B09-8029-8523-91DF-B33D2D017365}"/>
              </a:ext>
            </a:extLst>
          </p:cNvPr>
          <p:cNvSpPr/>
          <p:nvPr/>
        </p:nvSpPr>
        <p:spPr>
          <a:xfrm>
            <a:off x="8789102" y="340203"/>
            <a:ext cx="156623" cy="166239"/>
          </a:xfrm>
          <a:prstGeom prst="rect">
            <a:avLst/>
          </a:prstGeom>
          <a:solidFill>
            <a:srgbClr val="37B0E8">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6745319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repeatCount="indefinite" fill="remove" display="0">
                  <p:stCondLst>
                    <p:cond delay="indefinite"/>
                  </p:stCondLst>
                </p:cTn>
                <p:tgtEl>
                  <p:spTgt spid="4"/>
                </p:tgtEl>
              </p:cMediaNode>
            </p:vide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1807.白色网页式毕业答辩动态PPT模板"/>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4214</TotalTime>
  <Words>1071</Words>
  <Application>Microsoft Office PowerPoint</Application>
  <PresentationFormat>自定义</PresentationFormat>
  <Paragraphs>144</Paragraphs>
  <Slides>12</Slides>
  <Notes>11</Notes>
  <HiddenSlides>0</HiddenSlides>
  <MMClips>5</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12</vt:i4>
      </vt:variant>
    </vt:vector>
  </HeadingPairs>
  <TitlesOfParts>
    <vt:vector size="24" baseType="lpstr">
      <vt:lpstr>宋体</vt:lpstr>
      <vt:lpstr>仿宋</vt:lpstr>
      <vt:lpstr>Arial</vt:lpstr>
      <vt:lpstr>仿宋</vt:lpstr>
      <vt:lpstr>Cambria Math</vt:lpstr>
      <vt:lpstr>Impact</vt:lpstr>
      <vt:lpstr>微软雅黑</vt:lpstr>
      <vt:lpstr>等线</vt:lpstr>
      <vt:lpstr>Times New Roman</vt:lpstr>
      <vt:lpstr>Calibri</vt:lpstr>
      <vt:lpstr>第一PPT，www.1ppt.com</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蓝色网页毕业答辩</dc:title>
  <dc:creator>第一PPT</dc:creator>
  <cp:keywords>www.1ppt.com</cp:keywords>
  <dc:description>www.1ppt.com</dc:description>
  <cp:lastModifiedBy>垠林</cp:lastModifiedBy>
  <cp:revision>116</cp:revision>
  <dcterms:created xsi:type="dcterms:W3CDTF">2016-02-19T15:24:00Z</dcterms:created>
  <dcterms:modified xsi:type="dcterms:W3CDTF">2024-04-07T02:47:40Z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2052-10.1.0.5559</vt:lpwstr>
  </property>
</Properties>
</file>

<file path=docProps/thumbnail.jpeg>
</file>